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65" r:id="rId3"/>
    <p:sldId id="266" r:id="rId4"/>
    <p:sldId id="267" r:id="rId5"/>
    <p:sldId id="268" r:id="rId6"/>
    <p:sldId id="269" r:id="rId7"/>
    <p:sldId id="270" r:id="rId8"/>
    <p:sldId id="271" r:id="rId9"/>
    <p:sldId id="272" r:id="rId10"/>
    <p:sldId id="273" r:id="rId11"/>
    <p:sldId id="276" r:id="rId12"/>
    <p:sldId id="278" r:id="rId13"/>
    <p:sldId id="277" r:id="rId14"/>
    <p:sldId id="275" r:id="rId15"/>
    <p:sldId id="279" r:id="rId16"/>
    <p:sldId id="280" r:id="rId17"/>
    <p:sldId id="281" r:id="rId18"/>
    <p:sldId id="282" r:id="rId19"/>
    <p:sldId id="283" r:id="rId20"/>
    <p:sldId id="284" r:id="rId21"/>
    <p:sldId id="28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6E9B6-0A58-4420-897F-7ED1882615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8915DCB9-0EB2-4905-98E6-E8A182B358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E9B57221-2B76-4C50-8CA7-1A15577EA3D3}"/>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5" name="Footer Placeholder 4">
            <a:extLst>
              <a:ext uri="{FF2B5EF4-FFF2-40B4-BE49-F238E27FC236}">
                <a16:creationId xmlns:a16="http://schemas.microsoft.com/office/drawing/2014/main" id="{E6A6689A-B0D4-4E25-A107-DDFEE182315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70269F5-24F8-4D23-887D-A352F6D4BC35}"/>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38529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0784E-9CB0-4CC0-9365-642069CBBF20}"/>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167F628-5638-4ED3-A97C-20F951C3339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61E48168-2394-4B84-B786-8C726C55AFBA}"/>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5" name="Footer Placeholder 4">
            <a:extLst>
              <a:ext uri="{FF2B5EF4-FFF2-40B4-BE49-F238E27FC236}">
                <a16:creationId xmlns:a16="http://schemas.microsoft.com/office/drawing/2014/main" id="{3C8A4BC3-F57F-42C9-B59F-CE825C4CA22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8EE15B6-99C6-4A69-9307-0B1438805B92}"/>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75005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E88DA6-0B6F-4BD0-9DB1-886CCCF0A3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1709966-E2D9-48FF-9E54-69FEF36737E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BDBCE50-5473-4792-AE92-0CE81FD8E62A}"/>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5" name="Footer Placeholder 4">
            <a:extLst>
              <a:ext uri="{FF2B5EF4-FFF2-40B4-BE49-F238E27FC236}">
                <a16:creationId xmlns:a16="http://schemas.microsoft.com/office/drawing/2014/main" id="{51CD5CA9-26E6-4609-B631-7B977D51695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3517DBBC-17F2-4ECB-9951-AC4B8435BB37}"/>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1773210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392DE-73F5-46A4-90E2-DF5058AF4001}"/>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B13D4171-5CEC-4426-B69A-0B2DC9B459E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D0888DF-45D3-42FB-9D02-CAD5F0D258D5}"/>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5" name="Footer Placeholder 4">
            <a:extLst>
              <a:ext uri="{FF2B5EF4-FFF2-40B4-BE49-F238E27FC236}">
                <a16:creationId xmlns:a16="http://schemas.microsoft.com/office/drawing/2014/main" id="{B782FC96-8A23-4F99-8D92-4BEC6C6356E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7F9E59B-0ADD-463A-B3AA-A1659BD83944}"/>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2099595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C8CA5-85AC-41ED-A06C-99F6001B6A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FDBADD1A-CF9A-46E8-9DAF-DDD0CCFB6D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F130E9-7DC1-4418-8578-C3C948B2D406}"/>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5" name="Footer Placeholder 4">
            <a:extLst>
              <a:ext uri="{FF2B5EF4-FFF2-40B4-BE49-F238E27FC236}">
                <a16:creationId xmlns:a16="http://schemas.microsoft.com/office/drawing/2014/main" id="{466EBEA2-A402-4B5B-8293-48E37716950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A111B22-07FC-4799-989B-A0747AF52416}"/>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3060010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16DA-03CA-4A2D-8F0D-ABF4EA683087}"/>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F84E923-5F63-4830-8435-18DFF7182F7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399C747B-6BEA-43A2-8856-5FE2DD7E880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B29367A3-234D-4D86-BB2C-A1C4E2B2F84C}"/>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6" name="Footer Placeholder 5">
            <a:extLst>
              <a:ext uri="{FF2B5EF4-FFF2-40B4-BE49-F238E27FC236}">
                <a16:creationId xmlns:a16="http://schemas.microsoft.com/office/drawing/2014/main" id="{5DA98D2D-6F3B-4B1A-8F9C-97EE1991ED14}"/>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54137006-85BA-4CD3-950B-9F688DE2E290}"/>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1428376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F148C-80A4-4BFD-8628-1D3BB18B0F09}"/>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BE04B6DE-ABDB-46CE-A1CF-6052BE8CC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0388C9C-AA06-4204-9F77-C72C8C183B8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5CF1590E-BA9D-4832-B35B-E99B8DA43B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E7B3B23-C131-4AAB-9F68-6CAACF563E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A68A914-C493-4E84-BD31-15239F218EBC}"/>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8" name="Footer Placeholder 7">
            <a:extLst>
              <a:ext uri="{FF2B5EF4-FFF2-40B4-BE49-F238E27FC236}">
                <a16:creationId xmlns:a16="http://schemas.microsoft.com/office/drawing/2014/main" id="{4377C25A-2F81-4FEE-8020-F4438F69A371}"/>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0085CE63-EBF3-4EC0-82DE-02578AAA631A}"/>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329751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9FBFE-0C9E-4628-93CE-48A6B3847819}"/>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705BF439-9085-4304-ADC8-5F09E746690A}"/>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4" name="Footer Placeholder 3">
            <a:extLst>
              <a:ext uri="{FF2B5EF4-FFF2-40B4-BE49-F238E27FC236}">
                <a16:creationId xmlns:a16="http://schemas.microsoft.com/office/drawing/2014/main" id="{FEDE8E79-DA5F-4BCC-8D3F-A40D4DBE04C7}"/>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95C4B982-40B1-43BC-A924-D67EE5A776F6}"/>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142570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BEE508-0185-4B14-9129-847000ABD9B6}"/>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3" name="Footer Placeholder 2">
            <a:extLst>
              <a:ext uri="{FF2B5EF4-FFF2-40B4-BE49-F238E27FC236}">
                <a16:creationId xmlns:a16="http://schemas.microsoft.com/office/drawing/2014/main" id="{56AE2581-EA29-412C-AB6B-24FEAB7B4D84}"/>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909D03BA-5E14-483A-A8CB-9A439A8403BF}"/>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2021053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907E6-3FD4-4777-AC37-208121289B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39B87D18-BD2F-49B1-B4C0-3DD498FDC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4C7B4B0A-634B-4732-9AE9-F02265FBA2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4F5F63-855C-4EFF-A079-6C30E39F7D29}"/>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6" name="Footer Placeholder 5">
            <a:extLst>
              <a:ext uri="{FF2B5EF4-FFF2-40B4-BE49-F238E27FC236}">
                <a16:creationId xmlns:a16="http://schemas.microsoft.com/office/drawing/2014/main" id="{9A9B8054-2FB5-4813-949E-23C70B07282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FB9C87FB-A95D-43DD-80A8-32A733B408B1}"/>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331918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37A82-7616-4175-8597-208D7398A9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4E79590C-D2D7-42C4-B01F-0149E4EE78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1910CD46-B10A-4626-A6F3-3EA8F230C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ED5040-EB14-4031-8ADE-812E19D74807}"/>
              </a:ext>
            </a:extLst>
          </p:cNvPr>
          <p:cNvSpPr>
            <a:spLocks noGrp="1"/>
          </p:cNvSpPr>
          <p:nvPr>
            <p:ph type="dt" sz="half" idx="10"/>
          </p:nvPr>
        </p:nvSpPr>
        <p:spPr/>
        <p:txBody>
          <a:bodyPr/>
          <a:lstStyle/>
          <a:p>
            <a:fld id="{CB1D0646-9013-4E9E-8F5A-063965D750FE}" type="datetimeFigureOut">
              <a:rPr lang="en-IE" smtClean="0"/>
              <a:t>10/02/2019</a:t>
            </a:fld>
            <a:endParaRPr lang="en-IE"/>
          </a:p>
        </p:txBody>
      </p:sp>
      <p:sp>
        <p:nvSpPr>
          <p:cNvPr id="6" name="Footer Placeholder 5">
            <a:extLst>
              <a:ext uri="{FF2B5EF4-FFF2-40B4-BE49-F238E27FC236}">
                <a16:creationId xmlns:a16="http://schemas.microsoft.com/office/drawing/2014/main" id="{1ACB11E4-A887-43CD-BF66-07C6853993C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77E14C0-3ED4-47DF-9B66-5C18D1413397}"/>
              </a:ext>
            </a:extLst>
          </p:cNvPr>
          <p:cNvSpPr>
            <a:spLocks noGrp="1"/>
          </p:cNvSpPr>
          <p:nvPr>
            <p:ph type="sldNum" sz="quarter" idx="12"/>
          </p:nvPr>
        </p:nvSpPr>
        <p:spPr/>
        <p:txBody>
          <a:bodyPr/>
          <a:lstStyle/>
          <a:p>
            <a:fld id="{60365A82-759D-4AA8-B103-4035C3CA143B}" type="slidenum">
              <a:rPr lang="en-IE" smtClean="0"/>
              <a:t>‹#›</a:t>
            </a:fld>
            <a:endParaRPr lang="en-IE"/>
          </a:p>
        </p:txBody>
      </p:sp>
    </p:spTree>
    <p:extLst>
      <p:ext uri="{BB962C8B-B14F-4D97-AF65-F5344CB8AC3E}">
        <p14:creationId xmlns:p14="http://schemas.microsoft.com/office/powerpoint/2010/main" val="2445310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C52C633-50B1-4524-B8B1-AA971EBFCA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05C9B094-D260-434B-980D-FB9015E737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3081D57-8BE4-4132-8A6C-D64AB1633A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D0646-9013-4E9E-8F5A-063965D750FE}" type="datetimeFigureOut">
              <a:rPr lang="en-IE" smtClean="0"/>
              <a:t>10/02/2019</a:t>
            </a:fld>
            <a:endParaRPr lang="en-IE"/>
          </a:p>
        </p:txBody>
      </p:sp>
      <p:sp>
        <p:nvSpPr>
          <p:cNvPr id="5" name="Footer Placeholder 4">
            <a:extLst>
              <a:ext uri="{FF2B5EF4-FFF2-40B4-BE49-F238E27FC236}">
                <a16:creationId xmlns:a16="http://schemas.microsoft.com/office/drawing/2014/main" id="{D8F789F4-0A9F-4433-943C-4892BE55DA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E2D35A45-612D-4ED6-AA8B-93633CCBE3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65A82-759D-4AA8-B103-4035C3CA143B}" type="slidenum">
              <a:rPr lang="en-IE" smtClean="0"/>
              <a:t>‹#›</a:t>
            </a:fld>
            <a:endParaRPr lang="en-IE"/>
          </a:p>
        </p:txBody>
      </p:sp>
    </p:spTree>
    <p:extLst>
      <p:ext uri="{BB962C8B-B14F-4D97-AF65-F5344CB8AC3E}">
        <p14:creationId xmlns:p14="http://schemas.microsoft.com/office/powerpoint/2010/main" val="2717795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openclipart.org/detail/196187/oceania-world-globe-by-bdtiger2000-196187"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177EB42-2F64-4DD1-9C08-0B8370BA879E}"/>
              </a:ext>
            </a:extLst>
          </p:cNvPr>
          <p:cNvSpPr txBox="1"/>
          <p:nvPr/>
        </p:nvSpPr>
        <p:spPr>
          <a:xfrm>
            <a:off x="2842382" y="2998113"/>
            <a:ext cx="7529286" cy="861774"/>
          </a:xfrm>
          <a:prstGeom prst="rect">
            <a:avLst/>
          </a:prstGeom>
          <a:noFill/>
        </p:spPr>
        <p:txBody>
          <a:bodyPr wrap="square" rtlCol="0">
            <a:spAutoFit/>
          </a:bodyPr>
          <a:lstStyle/>
          <a:p>
            <a:r>
              <a:rPr lang="en-IE" sz="5000" b="1" i="0">
                <a:solidFill>
                  <a:schemeClr val="bg1"/>
                </a:solidFill>
                <a:effectLst/>
                <a:latin typeface="Helvetica" pitchFamily="2" charset="0"/>
              </a:rPr>
              <a:t>Overcoming Anxiety</a:t>
            </a:r>
            <a:endParaRPr lang="en-IE" sz="5000" b="1">
              <a:solidFill>
                <a:schemeClr val="bg1"/>
              </a:solidFill>
              <a:effectLst/>
            </a:endParaRPr>
          </a:p>
        </p:txBody>
      </p:sp>
    </p:spTree>
    <p:extLst>
      <p:ext uri="{BB962C8B-B14F-4D97-AF65-F5344CB8AC3E}">
        <p14:creationId xmlns:p14="http://schemas.microsoft.com/office/powerpoint/2010/main" val="2750016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5FF93D2-737F-9245-A81A-1F761CB7A03D}"/>
              </a:ext>
            </a:extLst>
          </p:cNvPr>
          <p:cNvSpPr txBox="1"/>
          <p:nvPr/>
        </p:nvSpPr>
        <p:spPr>
          <a:xfrm>
            <a:off x="544286" y="487025"/>
            <a:ext cx="11339285" cy="5324535"/>
          </a:xfrm>
          <a:prstGeom prst="rect">
            <a:avLst/>
          </a:prstGeom>
          <a:noFill/>
        </p:spPr>
        <p:txBody>
          <a:bodyPr wrap="square">
            <a:spAutoFit/>
          </a:bodyPr>
          <a:lstStyle/>
          <a:p>
            <a:r>
              <a:rPr lang="en-IE" sz="3600" b="1" i="0" u="sng">
                <a:solidFill>
                  <a:schemeClr val="bg1"/>
                </a:solidFill>
                <a:effectLst>
                  <a:outerShdw blurRad="38100" dist="38100" dir="2700000" algn="tl">
                    <a:srgbClr val="000000">
                      <a:alpha val="43137"/>
                    </a:srgbClr>
                  </a:outerShdw>
                </a:effectLst>
                <a:latin typeface="Helvetica" pitchFamily="2" charset="0"/>
              </a:rPr>
              <a:t>Instant gratification </a:t>
            </a:r>
            <a:r>
              <a:rPr lang="en-IE" sz="3400" b="1" i="0">
                <a:solidFill>
                  <a:schemeClr val="bg1"/>
                </a:solidFill>
                <a:effectLst/>
                <a:latin typeface="Helvetica" pitchFamily="2" charset="0"/>
              </a:rPr>
              <a:t>It’s killing people’s desires, motivation, and goal-directed behaviour. </a:t>
            </a:r>
            <a:endParaRPr lang="en-GB" sz="3400" b="1">
              <a:solidFill>
                <a:schemeClr val="bg1"/>
              </a:solidFill>
              <a:latin typeface="Helvetica" pitchFamily="2" charset="0"/>
            </a:endParaRPr>
          </a:p>
          <a:p>
            <a:r>
              <a:rPr lang="en-IE" sz="3400" b="1" i="0">
                <a:solidFill>
                  <a:schemeClr val="bg1"/>
                </a:solidFill>
                <a:effectLst/>
                <a:latin typeface="Helvetica" pitchFamily="2" charset="0"/>
              </a:rPr>
              <a:t>Scientific research can back up this up in the example of rats conducted by Kent Berridge</a:t>
            </a:r>
            <a:r>
              <a:rPr lang="en-GB" sz="3400" b="1" i="0">
                <a:solidFill>
                  <a:schemeClr val="bg1"/>
                </a:solidFill>
                <a:effectLst/>
                <a:latin typeface="Helvetica" pitchFamily="2" charset="0"/>
              </a:rPr>
              <a:t>. </a:t>
            </a:r>
            <a:r>
              <a:rPr lang="en-IE" sz="3400" b="1" i="0">
                <a:solidFill>
                  <a:schemeClr val="bg1"/>
                </a:solidFill>
                <a:effectLst/>
                <a:latin typeface="Helvetica" pitchFamily="2" charset="0"/>
              </a:rPr>
              <a:t> Whereby the dopamine neurones in rats were destroyed. The rats could still walk, chew, and swallow. But had lost their anticipation and desire to have food, so would starve to death. Not eating any food even when it was right under their noses. This is what’s causing the inequality.</a:t>
            </a:r>
            <a:endParaRPr lang="en-IE" sz="3400" b="1">
              <a:solidFill>
                <a:schemeClr val="bg1"/>
              </a:solidFill>
              <a:effectLst/>
              <a:latin typeface="Helvetica" pitchFamily="2" charset="0"/>
            </a:endParaRPr>
          </a:p>
        </p:txBody>
      </p:sp>
    </p:spTree>
    <p:extLst>
      <p:ext uri="{BB962C8B-B14F-4D97-AF65-F5344CB8AC3E}">
        <p14:creationId xmlns:p14="http://schemas.microsoft.com/office/powerpoint/2010/main" val="3410726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D65A53-6DAC-4186-977E-6C276A491598}"/>
              </a:ext>
            </a:extLst>
          </p:cNvPr>
          <p:cNvSpPr/>
          <p:nvPr/>
        </p:nvSpPr>
        <p:spPr>
          <a:xfrm>
            <a:off x="1078522" y="799908"/>
            <a:ext cx="10433539" cy="5632311"/>
          </a:xfrm>
          <a:prstGeom prst="rect">
            <a:avLst/>
          </a:prstGeom>
        </p:spPr>
        <p:txBody>
          <a:bodyPr wrap="square">
            <a:spAutoFit/>
          </a:bodyPr>
          <a:lstStyle/>
          <a:p>
            <a:pPr>
              <a:spcAft>
                <a:spcPts val="0"/>
              </a:spcAft>
            </a:pPr>
            <a:r>
              <a:rPr lang="en-US" sz="3600">
                <a:solidFill>
                  <a:schemeClr val="bg1"/>
                </a:solidFill>
                <a:latin typeface="Helvetica" panose="020B0604020202020204" pitchFamily="34" charset="0"/>
                <a:ea typeface="Arial Unicode MS"/>
                <a:cs typeface="Arial Unicode MS"/>
              </a:rPr>
              <a:t>What is the Solution?</a:t>
            </a:r>
            <a:endParaRPr lang="en-GB" sz="3600">
              <a:solidFill>
                <a:schemeClr val="bg1"/>
              </a:solidFill>
              <a:latin typeface="Helvetica Neue"/>
              <a:ea typeface="Arial Unicode MS"/>
              <a:cs typeface="Arial Unicode MS"/>
            </a:endParaRPr>
          </a:p>
          <a:p>
            <a:pPr>
              <a:spcAft>
                <a:spcPts val="0"/>
              </a:spcAft>
            </a:pPr>
            <a:r>
              <a:rPr lang="de-DE" sz="3600">
                <a:solidFill>
                  <a:schemeClr val="bg1"/>
                </a:solidFill>
                <a:latin typeface="Helvetica" panose="020B0604020202020204" pitchFamily="34" charset="0"/>
                <a:ea typeface="Arial Unicode MS"/>
                <a:cs typeface="Arial Unicode MS"/>
              </a:rPr>
              <a:t>Simple, STOP GIVING KIDS THESE  DEVICES!</a:t>
            </a:r>
            <a:endParaRPr lang="en-GB" sz="3600">
              <a:solidFill>
                <a:schemeClr val="bg1"/>
              </a:solidFill>
              <a:latin typeface="Helvetica Neue"/>
              <a:ea typeface="Arial Unicode MS"/>
              <a:cs typeface="Arial Unicode MS"/>
            </a:endParaRPr>
          </a:p>
          <a:p>
            <a:pPr>
              <a:spcAft>
                <a:spcPts val="0"/>
              </a:spcAft>
            </a:pPr>
            <a:r>
              <a:rPr lang="en-US" sz="3600">
                <a:solidFill>
                  <a:schemeClr val="bg1"/>
                </a:solidFill>
                <a:latin typeface="Helvetica" panose="020B0604020202020204" pitchFamily="34" charset="0"/>
                <a:ea typeface="Arial Unicode MS"/>
                <a:cs typeface="Arial Unicode MS"/>
              </a:rPr>
              <a:t>If they get you hooked at a young age, then they’ve got you for a long time.</a:t>
            </a:r>
            <a:endParaRPr lang="en-GB" sz="3600">
              <a:solidFill>
                <a:schemeClr val="bg1"/>
              </a:solidFill>
              <a:latin typeface="Helvetica Neue"/>
              <a:ea typeface="Arial Unicode MS"/>
              <a:cs typeface="Arial Unicode MS"/>
            </a:endParaRPr>
          </a:p>
          <a:p>
            <a:pPr>
              <a:spcAft>
                <a:spcPts val="0"/>
              </a:spcAft>
            </a:pPr>
            <a:r>
              <a:rPr lang="en-US" sz="3600">
                <a:solidFill>
                  <a:schemeClr val="bg1"/>
                </a:solidFill>
                <a:latin typeface="Helvetica" panose="020B0604020202020204" pitchFamily="34" charset="0"/>
                <a:ea typeface="Arial Unicode MS"/>
                <a:cs typeface="Arial Unicode MS"/>
              </a:rPr>
              <a:t>There’s a drinking age, a gambling age. But there are no age restrictions on technology devices. We’re essentially allowing kids to use highly addictive drugs in the form of technology before their brains have developed and before they have any natural defenses against them.</a:t>
            </a:r>
            <a:endParaRPr lang="en-GB" sz="3600">
              <a:solidFill>
                <a:schemeClr val="bg1"/>
              </a:solidFill>
              <a:effectLst/>
              <a:latin typeface="Helvetica Neue"/>
              <a:ea typeface="Arial Unicode MS"/>
              <a:cs typeface="Arial Unicode MS"/>
            </a:endParaRPr>
          </a:p>
        </p:txBody>
      </p:sp>
    </p:spTree>
    <p:extLst>
      <p:ext uri="{BB962C8B-B14F-4D97-AF65-F5344CB8AC3E}">
        <p14:creationId xmlns:p14="http://schemas.microsoft.com/office/powerpoint/2010/main" val="331274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9C132E-9BC2-40CF-8863-A617381C10C7}"/>
              </a:ext>
            </a:extLst>
          </p:cNvPr>
          <p:cNvSpPr/>
          <p:nvPr/>
        </p:nvSpPr>
        <p:spPr>
          <a:xfrm>
            <a:off x="492368" y="2136338"/>
            <a:ext cx="13620179" cy="2585323"/>
          </a:xfrm>
          <a:prstGeom prst="rect">
            <a:avLst/>
          </a:prstGeom>
        </p:spPr>
        <p:txBody>
          <a:bodyPr wrap="square">
            <a:spAutoFit/>
          </a:bodyPr>
          <a:lstStyle/>
          <a:p>
            <a:r>
              <a:rPr lang="en-US" sz="5400" b="1" dirty="0">
                <a:solidFill>
                  <a:schemeClr val="bg1"/>
                </a:solidFill>
                <a:latin typeface="Helvetica" panose="020B0604020202020204" pitchFamily="34" charset="0"/>
                <a:ea typeface="Arial Unicode MS"/>
                <a:cs typeface="Times New Roman" panose="02020603050405020304" pitchFamily="18" charset="0"/>
              </a:rPr>
              <a:t>4 – Expectation- What are your expectations ? Do you know that </a:t>
            </a:r>
          </a:p>
          <a:p>
            <a:r>
              <a:rPr lang="en-US" sz="5400" b="1" dirty="0">
                <a:solidFill>
                  <a:schemeClr val="bg1"/>
                </a:solidFill>
                <a:latin typeface="Helvetica" panose="020B0604020202020204" pitchFamily="34" charset="0"/>
                <a:ea typeface="Arial Unicode MS"/>
                <a:cs typeface="Times New Roman" panose="02020603050405020304" pitchFamily="18" charset="0"/>
              </a:rPr>
              <a:t> you  are in a spiritual battle?</a:t>
            </a:r>
            <a:endParaRPr lang="en-GB" sz="5400" dirty="0">
              <a:solidFill>
                <a:schemeClr val="bg1"/>
              </a:solidFill>
            </a:endParaRPr>
          </a:p>
        </p:txBody>
      </p:sp>
    </p:spTree>
    <p:extLst>
      <p:ext uri="{BB962C8B-B14F-4D97-AF65-F5344CB8AC3E}">
        <p14:creationId xmlns:p14="http://schemas.microsoft.com/office/powerpoint/2010/main" val="4003148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9A1D56-E110-2749-8384-47C5172642F6}"/>
              </a:ext>
            </a:extLst>
          </p:cNvPr>
          <p:cNvSpPr txBox="1"/>
          <p:nvPr/>
        </p:nvSpPr>
        <p:spPr>
          <a:xfrm>
            <a:off x="2145323" y="2551837"/>
            <a:ext cx="7901353" cy="1754326"/>
          </a:xfrm>
          <a:prstGeom prst="rect">
            <a:avLst/>
          </a:prstGeom>
          <a:noFill/>
        </p:spPr>
        <p:txBody>
          <a:bodyPr wrap="square">
            <a:spAutoFit/>
          </a:bodyPr>
          <a:lstStyle/>
          <a:p>
            <a:r>
              <a:rPr lang="en-IE" sz="5400" b="1" i="0">
                <a:solidFill>
                  <a:schemeClr val="bg1"/>
                </a:solidFill>
                <a:effectLst/>
                <a:latin typeface="Helvetica" pitchFamily="2" charset="0"/>
              </a:rPr>
              <a:t>5- Shame</a:t>
            </a:r>
            <a:r>
              <a:rPr lang="en-GB" sz="5400" b="1" i="0">
                <a:solidFill>
                  <a:schemeClr val="bg1"/>
                </a:solidFill>
                <a:effectLst/>
                <a:latin typeface="Helvetica" pitchFamily="2" charset="0"/>
              </a:rPr>
              <a:t> –</a:t>
            </a:r>
          </a:p>
          <a:p>
            <a:r>
              <a:rPr lang="en-GB" sz="5400" b="1">
                <a:solidFill>
                  <a:schemeClr val="bg1"/>
                </a:solidFill>
                <a:latin typeface="Helvetica" pitchFamily="2" charset="0"/>
              </a:rPr>
              <a:t>  Are you </a:t>
            </a:r>
            <a:r>
              <a:rPr lang="en-GB" sz="5400" b="1" i="0">
                <a:solidFill>
                  <a:schemeClr val="bg1"/>
                </a:solidFill>
                <a:effectLst/>
                <a:latin typeface="Helvetica" pitchFamily="2" charset="0"/>
              </a:rPr>
              <a:t>hidden stuff? </a:t>
            </a:r>
            <a:endParaRPr lang="en-IE" sz="5400">
              <a:solidFill>
                <a:schemeClr val="bg1"/>
              </a:solidFill>
              <a:effectLst/>
              <a:latin typeface="Helvetica" pitchFamily="2" charset="0"/>
            </a:endParaRPr>
          </a:p>
        </p:txBody>
      </p:sp>
    </p:spTree>
    <p:extLst>
      <p:ext uri="{BB962C8B-B14F-4D97-AF65-F5344CB8AC3E}">
        <p14:creationId xmlns:p14="http://schemas.microsoft.com/office/powerpoint/2010/main" val="770120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752F6A-162A-4B06-8CD0-053D506A78A9}"/>
              </a:ext>
            </a:extLst>
          </p:cNvPr>
          <p:cNvSpPr/>
          <p:nvPr/>
        </p:nvSpPr>
        <p:spPr>
          <a:xfrm>
            <a:off x="840259" y="647340"/>
            <a:ext cx="10923373" cy="5078313"/>
          </a:xfrm>
          <a:prstGeom prst="rect">
            <a:avLst/>
          </a:prstGeom>
        </p:spPr>
        <p:txBody>
          <a:bodyPr wrap="square">
            <a:spAutoFit/>
          </a:bodyPr>
          <a:lstStyle/>
          <a:p>
            <a:r>
              <a:rPr lang="en-US" sz="5400">
                <a:solidFill>
                  <a:schemeClr val="bg1"/>
                </a:solidFill>
                <a:latin typeface="Times New Roman" panose="02020603050405020304" pitchFamily="18" charset="0"/>
                <a:ea typeface="Arial Unicode MS"/>
              </a:rPr>
              <a:t>Mark4.38</a:t>
            </a:r>
          </a:p>
          <a:p>
            <a:r>
              <a:rPr lang="en-US" sz="5400">
                <a:solidFill>
                  <a:schemeClr val="bg1"/>
                </a:solidFill>
                <a:latin typeface="Times New Roman" panose="02020603050405020304" pitchFamily="18" charset="0"/>
                <a:ea typeface="Arial Unicode MS"/>
              </a:rPr>
              <a:t> </a:t>
            </a:r>
            <a:r>
              <a:rPr lang="en-US" sz="5400">
                <a:solidFill>
                  <a:schemeClr val="bg1"/>
                </a:solidFill>
                <a:latin typeface="Arial Black" panose="020B0A04020102020204" pitchFamily="34" charset="0"/>
                <a:ea typeface="Arial Unicode MS"/>
              </a:rPr>
              <a:t>Jesus was in the stern, sleeping on a cushion. The disciples woke him and said to him, </a:t>
            </a:r>
            <a:r>
              <a:rPr lang="en-US" sz="5400" b="1">
                <a:solidFill>
                  <a:schemeClr val="bg1"/>
                </a:solidFill>
                <a:latin typeface="Arial Black" panose="020B0A04020102020204" pitchFamily="34" charset="0"/>
                <a:ea typeface="Arial Unicode MS"/>
              </a:rPr>
              <a:t>“Teacher, don’t you care if we drown?”</a:t>
            </a:r>
            <a:endParaRPr lang="en-GB" sz="5400" b="1">
              <a:solidFill>
                <a:schemeClr val="bg1"/>
              </a:solidFill>
              <a:latin typeface="Arial Black" panose="020B0A04020102020204" pitchFamily="34" charset="0"/>
            </a:endParaRPr>
          </a:p>
        </p:txBody>
      </p:sp>
    </p:spTree>
    <p:extLst>
      <p:ext uri="{BB962C8B-B14F-4D97-AF65-F5344CB8AC3E}">
        <p14:creationId xmlns:p14="http://schemas.microsoft.com/office/powerpoint/2010/main" val="3543878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B65C1A-22B4-4CE2-A0D4-54E8DC33958B}"/>
              </a:ext>
            </a:extLst>
          </p:cNvPr>
          <p:cNvSpPr/>
          <p:nvPr/>
        </p:nvSpPr>
        <p:spPr>
          <a:xfrm>
            <a:off x="1037966" y="1720840"/>
            <a:ext cx="10602097" cy="3416320"/>
          </a:xfrm>
          <a:prstGeom prst="rect">
            <a:avLst/>
          </a:prstGeom>
        </p:spPr>
        <p:txBody>
          <a:bodyPr wrap="square">
            <a:spAutoFit/>
          </a:bodyPr>
          <a:lstStyle/>
          <a:p>
            <a:r>
              <a:rPr lang="en-US" sz="5400">
                <a:solidFill>
                  <a:schemeClr val="bg1"/>
                </a:solidFill>
                <a:latin typeface="Arial Black" panose="020B0A04020102020204" pitchFamily="34" charset="0"/>
                <a:ea typeface="Arial Unicode MS"/>
              </a:rPr>
              <a:t>35 “That day when evening came, he said to his disciples, “Let us go over to the other side.” </a:t>
            </a:r>
            <a:endParaRPr lang="en-GB" sz="5400">
              <a:solidFill>
                <a:schemeClr val="bg1"/>
              </a:solidFill>
              <a:latin typeface="Arial Black" panose="020B0A04020102020204" pitchFamily="34" charset="0"/>
            </a:endParaRPr>
          </a:p>
        </p:txBody>
      </p:sp>
    </p:spTree>
    <p:extLst>
      <p:ext uri="{BB962C8B-B14F-4D97-AF65-F5344CB8AC3E}">
        <p14:creationId xmlns:p14="http://schemas.microsoft.com/office/powerpoint/2010/main" val="910270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C89CFAA-03C5-2C4E-A395-BB706D367EB2}"/>
              </a:ext>
            </a:extLst>
          </p:cNvPr>
          <p:cNvSpPr txBox="1"/>
          <p:nvPr/>
        </p:nvSpPr>
        <p:spPr>
          <a:xfrm>
            <a:off x="287262" y="1305341"/>
            <a:ext cx="11904738" cy="4247317"/>
          </a:xfrm>
          <a:prstGeom prst="rect">
            <a:avLst/>
          </a:prstGeom>
          <a:noFill/>
        </p:spPr>
        <p:txBody>
          <a:bodyPr wrap="square">
            <a:spAutoFit/>
          </a:bodyPr>
          <a:lstStyle/>
          <a:p>
            <a:r>
              <a:rPr lang="en-US" sz="5400">
                <a:solidFill>
                  <a:schemeClr val="bg1"/>
                </a:solidFill>
                <a:latin typeface="Arial Black" panose="020B0A04020102020204" pitchFamily="34" charset="0"/>
              </a:rPr>
              <a:t>Philippians 4:6 “Do not be anxious about anything, but in every situation, by prayer and petition, with thanksgiving, present your requests to God.”</a:t>
            </a:r>
            <a:endParaRPr lang="en-GB" sz="5400">
              <a:solidFill>
                <a:schemeClr val="bg1"/>
              </a:solidFill>
              <a:latin typeface="Arial Black" panose="020B0A04020102020204" pitchFamily="34" charset="0"/>
            </a:endParaRPr>
          </a:p>
        </p:txBody>
      </p:sp>
    </p:spTree>
    <p:extLst>
      <p:ext uri="{BB962C8B-B14F-4D97-AF65-F5344CB8AC3E}">
        <p14:creationId xmlns:p14="http://schemas.microsoft.com/office/powerpoint/2010/main" val="2355363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3251F2-F545-4BB4-95EA-F220E22B6072}"/>
              </a:ext>
            </a:extLst>
          </p:cNvPr>
          <p:cNvSpPr/>
          <p:nvPr/>
        </p:nvSpPr>
        <p:spPr>
          <a:xfrm>
            <a:off x="634313" y="2413857"/>
            <a:ext cx="10923373" cy="2862322"/>
          </a:xfrm>
          <a:prstGeom prst="rect">
            <a:avLst/>
          </a:prstGeom>
        </p:spPr>
        <p:txBody>
          <a:bodyPr wrap="square">
            <a:spAutoFit/>
          </a:bodyPr>
          <a:lstStyle/>
          <a:p>
            <a:pPr>
              <a:spcAft>
                <a:spcPts val="0"/>
              </a:spcAft>
            </a:pPr>
            <a:r>
              <a:rPr lang="en-US" sz="6000">
                <a:solidFill>
                  <a:schemeClr val="bg1"/>
                </a:solidFill>
                <a:latin typeface="Arial Black" panose="020B0A04020102020204" pitchFamily="34" charset="0"/>
                <a:ea typeface="Arial Unicode MS"/>
                <a:cs typeface="Arial Unicode MS"/>
              </a:rPr>
              <a:t>But don’t assume that he doesn’t care. </a:t>
            </a:r>
            <a:endParaRPr lang="en-GB" sz="6000">
              <a:solidFill>
                <a:schemeClr val="bg1"/>
              </a:solidFill>
              <a:latin typeface="Arial Black" panose="020B0A04020102020204" pitchFamily="34" charset="0"/>
              <a:ea typeface="Arial Unicode MS"/>
              <a:cs typeface="Arial Unicode MS"/>
            </a:endParaRPr>
          </a:p>
          <a:p>
            <a:pPr>
              <a:spcAft>
                <a:spcPts val="0"/>
              </a:spcAft>
            </a:pPr>
            <a:r>
              <a:rPr lang="en-US" sz="6000">
                <a:solidFill>
                  <a:schemeClr val="bg1"/>
                </a:solidFill>
                <a:latin typeface="Arial Black" panose="020B0A04020102020204" pitchFamily="34" charset="0"/>
                <a:ea typeface="Helvetica" panose="020B0604020202020204" pitchFamily="34" charset="0"/>
                <a:cs typeface="Arial Unicode MS"/>
              </a:rPr>
              <a:t> </a:t>
            </a:r>
            <a:endParaRPr lang="en-GB" sz="6000">
              <a:solidFill>
                <a:schemeClr val="bg1"/>
              </a:solidFill>
              <a:effectLst/>
              <a:latin typeface="Arial Black" panose="020B0A04020102020204" pitchFamily="34" charset="0"/>
              <a:ea typeface="Arial Unicode MS"/>
              <a:cs typeface="Arial Unicode MS"/>
            </a:endParaRPr>
          </a:p>
        </p:txBody>
      </p:sp>
    </p:spTree>
    <p:extLst>
      <p:ext uri="{BB962C8B-B14F-4D97-AF65-F5344CB8AC3E}">
        <p14:creationId xmlns:p14="http://schemas.microsoft.com/office/powerpoint/2010/main" val="3339087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9B1BF6-1993-40D2-8560-785DF3B8BE84}"/>
              </a:ext>
            </a:extLst>
          </p:cNvPr>
          <p:cNvSpPr/>
          <p:nvPr/>
        </p:nvSpPr>
        <p:spPr>
          <a:xfrm>
            <a:off x="716692" y="764024"/>
            <a:ext cx="11475308" cy="6093976"/>
          </a:xfrm>
          <a:prstGeom prst="rect">
            <a:avLst/>
          </a:prstGeom>
        </p:spPr>
        <p:txBody>
          <a:bodyPr wrap="square">
            <a:spAutoFit/>
          </a:bodyPr>
          <a:lstStyle/>
          <a:p>
            <a:pPr>
              <a:spcAft>
                <a:spcPts val="0"/>
              </a:spcAft>
            </a:pPr>
            <a:r>
              <a:rPr lang="en-US" sz="4800" dirty="0">
                <a:solidFill>
                  <a:schemeClr val="bg1"/>
                </a:solidFill>
                <a:latin typeface="Arial Black" panose="020B0A04020102020204" pitchFamily="34" charset="0"/>
                <a:ea typeface="Arial Unicode MS"/>
                <a:cs typeface="Arial Unicode MS"/>
              </a:rPr>
              <a:t>James 1:6 “But when you ask, you must believe and not doubt, because the one who </a:t>
            </a:r>
            <a:r>
              <a:rPr lang="en-US" sz="4800" b="1" u="sng" dirty="0">
                <a:solidFill>
                  <a:schemeClr val="bg1"/>
                </a:solidFill>
                <a:effectLst>
                  <a:outerShdw blurRad="38100" dist="38100" dir="2700000" algn="tl">
                    <a:srgbClr val="000000">
                      <a:alpha val="43137"/>
                    </a:srgbClr>
                  </a:outerShdw>
                </a:effectLst>
                <a:latin typeface="Arial Black" panose="020B0A04020102020204" pitchFamily="34" charset="0"/>
                <a:ea typeface="Arial Unicode MS"/>
                <a:cs typeface="Arial Unicode MS"/>
              </a:rPr>
              <a:t>doubts</a:t>
            </a:r>
            <a:r>
              <a:rPr lang="en-US" sz="4800" dirty="0">
                <a:solidFill>
                  <a:schemeClr val="bg1"/>
                </a:solidFill>
                <a:latin typeface="Arial Black" panose="020B0A04020102020204" pitchFamily="34" charset="0"/>
                <a:ea typeface="Arial Unicode MS"/>
                <a:cs typeface="Arial Unicode MS"/>
              </a:rPr>
              <a:t> is like a </a:t>
            </a:r>
            <a:r>
              <a:rPr lang="en-US" sz="4800" b="1" u="sng" dirty="0">
                <a:solidFill>
                  <a:schemeClr val="bg1"/>
                </a:solidFill>
                <a:effectLst>
                  <a:outerShdw blurRad="38100" dist="38100" dir="2700000" algn="tl">
                    <a:srgbClr val="000000">
                      <a:alpha val="43137"/>
                    </a:srgbClr>
                  </a:outerShdw>
                </a:effectLst>
                <a:latin typeface="Arial Black" panose="020B0A04020102020204" pitchFamily="34" charset="0"/>
                <a:ea typeface="Arial Unicode MS"/>
                <a:cs typeface="Arial Unicode MS"/>
              </a:rPr>
              <a:t>wave</a:t>
            </a:r>
            <a:r>
              <a:rPr lang="en-US" sz="4800" u="sng" dirty="0">
                <a:solidFill>
                  <a:schemeClr val="bg1"/>
                </a:solidFill>
                <a:effectLst>
                  <a:outerShdw blurRad="38100" dist="38100" dir="2700000" algn="tl">
                    <a:srgbClr val="000000">
                      <a:alpha val="43137"/>
                    </a:srgbClr>
                  </a:outerShdw>
                </a:effectLst>
                <a:latin typeface="Arial Black" panose="020B0A04020102020204" pitchFamily="34" charset="0"/>
                <a:ea typeface="Arial Unicode MS"/>
                <a:cs typeface="Arial Unicode MS"/>
              </a:rPr>
              <a:t> of the sea</a:t>
            </a:r>
            <a:r>
              <a:rPr lang="en-US" sz="4800" dirty="0">
                <a:solidFill>
                  <a:schemeClr val="bg1"/>
                </a:solidFill>
                <a:latin typeface="Arial Black" panose="020B0A04020102020204" pitchFamily="34" charset="0"/>
                <a:ea typeface="Arial Unicode MS"/>
                <a:cs typeface="Arial Unicode MS"/>
              </a:rPr>
              <a:t>, blown and tossed by the </a:t>
            </a:r>
            <a:r>
              <a:rPr lang="en-US" sz="4800" b="1" u="sng" dirty="0">
                <a:solidFill>
                  <a:schemeClr val="bg1"/>
                </a:solidFill>
                <a:effectLst>
                  <a:outerShdw blurRad="38100" dist="38100" dir="2700000" algn="tl">
                    <a:srgbClr val="000000">
                      <a:alpha val="43137"/>
                    </a:srgbClr>
                  </a:outerShdw>
                </a:effectLst>
                <a:latin typeface="Arial Black" panose="020B0A04020102020204" pitchFamily="34" charset="0"/>
                <a:ea typeface="Arial Unicode MS"/>
                <a:cs typeface="Arial Unicode MS"/>
              </a:rPr>
              <a:t>wind</a:t>
            </a:r>
            <a:r>
              <a:rPr lang="en-US" sz="4800" dirty="0">
                <a:solidFill>
                  <a:schemeClr val="bg1"/>
                </a:solidFill>
                <a:latin typeface="Arial Black" panose="020B0A04020102020204" pitchFamily="34" charset="0"/>
                <a:ea typeface="Arial Unicode MS"/>
                <a:cs typeface="Arial Unicode MS"/>
              </a:rPr>
              <a:t>. That person should not expect to receive anything from the Lord.”</a:t>
            </a:r>
            <a:endParaRPr lang="en-GB" sz="4800" dirty="0">
              <a:solidFill>
                <a:schemeClr val="bg1"/>
              </a:solidFill>
              <a:latin typeface="Arial Black" panose="020B0A04020102020204" pitchFamily="34" charset="0"/>
              <a:ea typeface="Arial Unicode MS"/>
              <a:cs typeface="Arial Unicode MS"/>
            </a:endParaRPr>
          </a:p>
          <a:p>
            <a:pPr>
              <a:spcAft>
                <a:spcPts val="0"/>
              </a:spcAft>
            </a:pPr>
            <a:r>
              <a:rPr lang="en-US" sz="5400" dirty="0">
                <a:solidFill>
                  <a:schemeClr val="bg1"/>
                </a:solidFill>
                <a:latin typeface="Arial Black" panose="020B0A04020102020204" pitchFamily="34" charset="0"/>
                <a:ea typeface="Helvetica" panose="020B0604020202020204" pitchFamily="34" charset="0"/>
                <a:cs typeface="Arial Unicode MS"/>
              </a:rPr>
              <a:t> </a:t>
            </a:r>
            <a:endParaRPr lang="en-GB" sz="5400" dirty="0">
              <a:solidFill>
                <a:schemeClr val="bg1"/>
              </a:solidFill>
              <a:effectLst/>
              <a:latin typeface="Arial Black" panose="020B0A04020102020204" pitchFamily="34" charset="0"/>
              <a:ea typeface="Arial Unicode MS"/>
              <a:cs typeface="Arial Unicode MS"/>
            </a:endParaRPr>
          </a:p>
        </p:txBody>
      </p:sp>
    </p:spTree>
    <p:extLst>
      <p:ext uri="{BB962C8B-B14F-4D97-AF65-F5344CB8AC3E}">
        <p14:creationId xmlns:p14="http://schemas.microsoft.com/office/powerpoint/2010/main" val="2096817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9552987-7B54-4058-819F-051829028A19}"/>
              </a:ext>
            </a:extLst>
          </p:cNvPr>
          <p:cNvSpPr txBox="1"/>
          <p:nvPr/>
        </p:nvSpPr>
        <p:spPr>
          <a:xfrm>
            <a:off x="2056168" y="474345"/>
            <a:ext cx="8079664" cy="5909310"/>
          </a:xfrm>
          <a:prstGeom prst="rect">
            <a:avLst/>
          </a:prstGeom>
          <a:noFill/>
        </p:spPr>
        <p:txBody>
          <a:bodyPr wrap="square" rtlCol="0">
            <a:spAutoFit/>
          </a:bodyPr>
          <a:lstStyle/>
          <a:p>
            <a:r>
              <a:rPr lang="en-GB" sz="6000">
                <a:solidFill>
                  <a:schemeClr val="bg1"/>
                </a:solidFill>
                <a:latin typeface="Arial Black" panose="020B0A04020102020204" pitchFamily="34" charset="0"/>
              </a:rPr>
              <a:t>How to be anxious</a:t>
            </a:r>
          </a:p>
          <a:p>
            <a:r>
              <a:rPr lang="en-GB" sz="6000">
                <a:solidFill>
                  <a:schemeClr val="bg1"/>
                </a:solidFill>
                <a:latin typeface="Arial Black" panose="020B0A04020102020204" pitchFamily="34" charset="0"/>
              </a:rPr>
              <a:t>1- Words</a:t>
            </a:r>
          </a:p>
          <a:p>
            <a:r>
              <a:rPr lang="en-GB" sz="6000">
                <a:solidFill>
                  <a:schemeClr val="bg1"/>
                </a:solidFill>
                <a:latin typeface="Arial Black" panose="020B0A04020102020204" pitchFamily="34" charset="0"/>
              </a:rPr>
              <a:t>2 - Approach</a:t>
            </a:r>
          </a:p>
          <a:p>
            <a:r>
              <a:rPr lang="en-GB" sz="6000">
                <a:solidFill>
                  <a:schemeClr val="bg1"/>
                </a:solidFill>
                <a:latin typeface="Arial Black" panose="020B0A04020102020204" pitchFamily="34" charset="0"/>
              </a:rPr>
              <a:t>3- Wrong voices</a:t>
            </a:r>
          </a:p>
          <a:p>
            <a:r>
              <a:rPr lang="en-GB" sz="6000">
                <a:solidFill>
                  <a:schemeClr val="bg1"/>
                </a:solidFill>
                <a:latin typeface="Arial Black" panose="020B0A04020102020204" pitchFamily="34" charset="0"/>
              </a:rPr>
              <a:t>4- Expectation</a:t>
            </a:r>
          </a:p>
          <a:p>
            <a:r>
              <a:rPr lang="en-GB" sz="6000">
                <a:solidFill>
                  <a:schemeClr val="bg1"/>
                </a:solidFill>
                <a:latin typeface="Arial Black" panose="020B0A04020102020204" pitchFamily="34" charset="0"/>
              </a:rPr>
              <a:t>5- Shame</a:t>
            </a:r>
          </a:p>
          <a:p>
            <a:endParaRPr lang="en-GB">
              <a:solidFill>
                <a:schemeClr val="bg1"/>
              </a:solidFill>
            </a:endParaRPr>
          </a:p>
        </p:txBody>
      </p:sp>
    </p:spTree>
    <p:extLst>
      <p:ext uri="{BB962C8B-B14F-4D97-AF65-F5344CB8AC3E}">
        <p14:creationId xmlns:p14="http://schemas.microsoft.com/office/powerpoint/2010/main" val="59339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EDB226-5AAD-4D46-8B03-CDA405C33E0C}"/>
              </a:ext>
            </a:extLst>
          </p:cNvPr>
          <p:cNvSpPr txBox="1"/>
          <p:nvPr/>
        </p:nvSpPr>
        <p:spPr>
          <a:xfrm>
            <a:off x="743856" y="1259175"/>
            <a:ext cx="11049000" cy="4339650"/>
          </a:xfrm>
          <a:prstGeom prst="rect">
            <a:avLst/>
          </a:prstGeom>
          <a:noFill/>
        </p:spPr>
        <p:txBody>
          <a:bodyPr wrap="square">
            <a:spAutoFit/>
          </a:bodyPr>
          <a:lstStyle/>
          <a:p>
            <a:r>
              <a:rPr lang="en-GB" sz="4600" b="1">
                <a:solidFill>
                  <a:schemeClr val="bg1"/>
                </a:solidFill>
                <a:latin typeface="Helvetica Neue" panose="02000503000000020004" pitchFamily="2"/>
              </a:rPr>
              <a:t>Mark 4: </a:t>
            </a:r>
            <a:r>
              <a:rPr lang="en-IE" sz="4600" b="1" i="0">
                <a:solidFill>
                  <a:schemeClr val="bg1"/>
                </a:solidFill>
                <a:effectLst/>
                <a:latin typeface="Helvetica Neue" panose="02000503000000020004" pitchFamily="2"/>
              </a:rPr>
              <a:t>35 “That day when evening came, he said to his disciples, “Let us go over to the other side.” 36-Leaving the crowd behind, they took him along, just as he was, in the boat. There were also other boats with him.</a:t>
            </a:r>
            <a:endParaRPr lang="en-IE" sz="4600" b="1">
              <a:solidFill>
                <a:schemeClr val="bg1"/>
              </a:solidFill>
              <a:effectLst/>
              <a:latin typeface="Helvetica Neue" panose="02000503000000020004" pitchFamily="2"/>
            </a:endParaRPr>
          </a:p>
        </p:txBody>
      </p:sp>
    </p:spTree>
    <p:extLst>
      <p:ext uri="{BB962C8B-B14F-4D97-AF65-F5344CB8AC3E}">
        <p14:creationId xmlns:p14="http://schemas.microsoft.com/office/powerpoint/2010/main" val="2985943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65ED24C-EA46-4408-ABBC-C6C7C60D3F1F}"/>
              </a:ext>
            </a:extLst>
          </p:cNvPr>
          <p:cNvSpPr txBox="1"/>
          <p:nvPr/>
        </p:nvSpPr>
        <p:spPr>
          <a:xfrm>
            <a:off x="1317259" y="612844"/>
            <a:ext cx="10553465" cy="5632311"/>
          </a:xfrm>
          <a:prstGeom prst="rect">
            <a:avLst/>
          </a:prstGeom>
          <a:noFill/>
        </p:spPr>
        <p:txBody>
          <a:bodyPr wrap="square" rtlCol="0">
            <a:spAutoFit/>
          </a:bodyPr>
          <a:lstStyle/>
          <a:p>
            <a:r>
              <a:rPr lang="en-GB" sz="6000" dirty="0">
                <a:solidFill>
                  <a:schemeClr val="bg1"/>
                </a:solidFill>
                <a:latin typeface="Arial Black" panose="020B0A04020102020204" pitchFamily="34" charset="0"/>
              </a:rPr>
              <a:t>How to be brave:</a:t>
            </a:r>
          </a:p>
          <a:p>
            <a:r>
              <a:rPr lang="en-GB" sz="6000" dirty="0">
                <a:solidFill>
                  <a:schemeClr val="bg1"/>
                </a:solidFill>
                <a:latin typeface="Arial Black" panose="020B0A04020102020204" pitchFamily="34" charset="0"/>
              </a:rPr>
              <a:t>1- Breathe</a:t>
            </a:r>
          </a:p>
          <a:p>
            <a:r>
              <a:rPr lang="en-GB" sz="6000" dirty="0">
                <a:solidFill>
                  <a:schemeClr val="bg1"/>
                </a:solidFill>
                <a:latin typeface="Arial Black" panose="020B0A04020102020204" pitchFamily="34" charset="0"/>
              </a:rPr>
              <a:t>2- Remember</a:t>
            </a:r>
          </a:p>
          <a:p>
            <a:r>
              <a:rPr lang="en-GB" sz="6000" dirty="0">
                <a:solidFill>
                  <a:schemeClr val="bg1"/>
                </a:solidFill>
                <a:latin typeface="Arial Black" panose="020B0A04020102020204" pitchFamily="34" charset="0"/>
              </a:rPr>
              <a:t>3-Ask</a:t>
            </a:r>
          </a:p>
          <a:p>
            <a:r>
              <a:rPr lang="en-GB" sz="6000" dirty="0">
                <a:solidFill>
                  <a:schemeClr val="bg1"/>
                </a:solidFill>
                <a:latin typeface="Arial Black" panose="020B0A04020102020204" pitchFamily="34" charset="0"/>
              </a:rPr>
              <a:t>4- Visualise</a:t>
            </a:r>
          </a:p>
          <a:p>
            <a:r>
              <a:rPr lang="en-GB" sz="6000" dirty="0">
                <a:solidFill>
                  <a:schemeClr val="bg1"/>
                </a:solidFill>
                <a:latin typeface="Arial Black" panose="020B0A04020102020204" pitchFamily="34" charset="0"/>
              </a:rPr>
              <a:t>5- Elevate</a:t>
            </a:r>
          </a:p>
        </p:txBody>
      </p:sp>
    </p:spTree>
    <p:extLst>
      <p:ext uri="{BB962C8B-B14F-4D97-AF65-F5344CB8AC3E}">
        <p14:creationId xmlns:p14="http://schemas.microsoft.com/office/powerpoint/2010/main" val="3735163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80">
                                          <p:stCondLst>
                                            <p:cond delay="0"/>
                                          </p:stCondLst>
                                        </p:cTn>
                                        <p:tgtEl>
                                          <p:spTgt spid="2">
                                            <p:txEl>
                                              <p:pRg st="1" end="1"/>
                                            </p:txEl>
                                          </p:spTgt>
                                        </p:tgtEl>
                                      </p:cBhvr>
                                    </p:animEffect>
                                    <p:anim calcmode="lin" valueType="num">
                                      <p:cBhvr>
                                        <p:cTn id="8"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1" end="1"/>
                                            </p:txEl>
                                          </p:spTgt>
                                        </p:tgtEl>
                                      </p:cBhvr>
                                      <p:to x="100000" y="60000"/>
                                    </p:animScale>
                                    <p:animScale>
                                      <p:cBhvr>
                                        <p:cTn id="14" dur="166" decel="50000">
                                          <p:stCondLst>
                                            <p:cond delay="676"/>
                                          </p:stCondLst>
                                        </p:cTn>
                                        <p:tgtEl>
                                          <p:spTgt spid="2">
                                            <p:txEl>
                                              <p:pRg st="1" end="1"/>
                                            </p:txEl>
                                          </p:spTgt>
                                        </p:tgtEl>
                                      </p:cBhvr>
                                      <p:to x="100000" y="100000"/>
                                    </p:animScale>
                                    <p:animScale>
                                      <p:cBhvr>
                                        <p:cTn id="15" dur="26">
                                          <p:stCondLst>
                                            <p:cond delay="1312"/>
                                          </p:stCondLst>
                                        </p:cTn>
                                        <p:tgtEl>
                                          <p:spTgt spid="2">
                                            <p:txEl>
                                              <p:pRg st="1" end="1"/>
                                            </p:txEl>
                                          </p:spTgt>
                                        </p:tgtEl>
                                      </p:cBhvr>
                                      <p:to x="100000" y="80000"/>
                                    </p:animScale>
                                    <p:animScale>
                                      <p:cBhvr>
                                        <p:cTn id="16" dur="166" decel="50000">
                                          <p:stCondLst>
                                            <p:cond delay="1338"/>
                                          </p:stCondLst>
                                        </p:cTn>
                                        <p:tgtEl>
                                          <p:spTgt spid="2">
                                            <p:txEl>
                                              <p:pRg st="1" end="1"/>
                                            </p:txEl>
                                          </p:spTgt>
                                        </p:tgtEl>
                                      </p:cBhvr>
                                      <p:to x="100000" y="100000"/>
                                    </p:animScale>
                                    <p:animScale>
                                      <p:cBhvr>
                                        <p:cTn id="17" dur="26">
                                          <p:stCondLst>
                                            <p:cond delay="1642"/>
                                          </p:stCondLst>
                                        </p:cTn>
                                        <p:tgtEl>
                                          <p:spTgt spid="2">
                                            <p:txEl>
                                              <p:pRg st="1" end="1"/>
                                            </p:txEl>
                                          </p:spTgt>
                                        </p:tgtEl>
                                      </p:cBhvr>
                                      <p:to x="100000" y="90000"/>
                                    </p:animScale>
                                    <p:animScale>
                                      <p:cBhvr>
                                        <p:cTn id="18" dur="166" decel="50000">
                                          <p:stCondLst>
                                            <p:cond delay="1668"/>
                                          </p:stCondLst>
                                        </p:cTn>
                                        <p:tgtEl>
                                          <p:spTgt spid="2">
                                            <p:txEl>
                                              <p:pRg st="1" end="1"/>
                                            </p:txEl>
                                          </p:spTgt>
                                        </p:tgtEl>
                                      </p:cBhvr>
                                      <p:to x="100000" y="100000"/>
                                    </p:animScale>
                                    <p:animScale>
                                      <p:cBhvr>
                                        <p:cTn id="19" dur="26">
                                          <p:stCondLst>
                                            <p:cond delay="1808"/>
                                          </p:stCondLst>
                                        </p:cTn>
                                        <p:tgtEl>
                                          <p:spTgt spid="2">
                                            <p:txEl>
                                              <p:pRg st="1" end="1"/>
                                            </p:txEl>
                                          </p:spTgt>
                                        </p:tgtEl>
                                      </p:cBhvr>
                                      <p:to x="100000" y="95000"/>
                                    </p:animScale>
                                    <p:animScale>
                                      <p:cBhvr>
                                        <p:cTn id="20" dur="166" decel="50000">
                                          <p:stCondLst>
                                            <p:cond delay="1834"/>
                                          </p:stCondLst>
                                        </p:cTn>
                                        <p:tgtEl>
                                          <p:spTgt spid="2">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4" end="4"/>
                                            </p:txEl>
                                          </p:spTgt>
                                        </p:tgtEl>
                                        <p:attrNameLst>
                                          <p:attrName>style.visibility</p:attrName>
                                        </p:attrNameLst>
                                      </p:cBhvr>
                                      <p:to>
                                        <p:strVal val="visible"/>
                                      </p:to>
                                    </p:set>
                                    <p:animEffect transition="in" filter="wipe(down)">
                                      <p:cBhvr>
                                        <p:cTn id="61" dur="580">
                                          <p:stCondLst>
                                            <p:cond delay="0"/>
                                          </p:stCondLst>
                                        </p:cTn>
                                        <p:tgtEl>
                                          <p:spTgt spid="2">
                                            <p:txEl>
                                              <p:pRg st="4" end="4"/>
                                            </p:txEl>
                                          </p:spTgt>
                                        </p:tgtEl>
                                      </p:cBhvr>
                                    </p:animEffect>
                                    <p:anim calcmode="lin" valueType="num">
                                      <p:cBhvr>
                                        <p:cTn id="6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4" end="4"/>
                                            </p:txEl>
                                          </p:spTgt>
                                        </p:tgtEl>
                                      </p:cBhvr>
                                      <p:to x="100000" y="60000"/>
                                    </p:animScale>
                                    <p:animScale>
                                      <p:cBhvr>
                                        <p:cTn id="68" dur="166" decel="50000">
                                          <p:stCondLst>
                                            <p:cond delay="676"/>
                                          </p:stCondLst>
                                        </p:cTn>
                                        <p:tgtEl>
                                          <p:spTgt spid="2">
                                            <p:txEl>
                                              <p:pRg st="4" end="4"/>
                                            </p:txEl>
                                          </p:spTgt>
                                        </p:tgtEl>
                                      </p:cBhvr>
                                      <p:to x="100000" y="100000"/>
                                    </p:animScale>
                                    <p:animScale>
                                      <p:cBhvr>
                                        <p:cTn id="69" dur="26">
                                          <p:stCondLst>
                                            <p:cond delay="1312"/>
                                          </p:stCondLst>
                                        </p:cTn>
                                        <p:tgtEl>
                                          <p:spTgt spid="2">
                                            <p:txEl>
                                              <p:pRg st="4" end="4"/>
                                            </p:txEl>
                                          </p:spTgt>
                                        </p:tgtEl>
                                      </p:cBhvr>
                                      <p:to x="100000" y="80000"/>
                                    </p:animScale>
                                    <p:animScale>
                                      <p:cBhvr>
                                        <p:cTn id="70" dur="166" decel="50000">
                                          <p:stCondLst>
                                            <p:cond delay="1338"/>
                                          </p:stCondLst>
                                        </p:cTn>
                                        <p:tgtEl>
                                          <p:spTgt spid="2">
                                            <p:txEl>
                                              <p:pRg st="4" end="4"/>
                                            </p:txEl>
                                          </p:spTgt>
                                        </p:tgtEl>
                                      </p:cBhvr>
                                      <p:to x="100000" y="100000"/>
                                    </p:animScale>
                                    <p:animScale>
                                      <p:cBhvr>
                                        <p:cTn id="71" dur="26">
                                          <p:stCondLst>
                                            <p:cond delay="1642"/>
                                          </p:stCondLst>
                                        </p:cTn>
                                        <p:tgtEl>
                                          <p:spTgt spid="2">
                                            <p:txEl>
                                              <p:pRg st="4" end="4"/>
                                            </p:txEl>
                                          </p:spTgt>
                                        </p:tgtEl>
                                      </p:cBhvr>
                                      <p:to x="100000" y="90000"/>
                                    </p:animScale>
                                    <p:animScale>
                                      <p:cBhvr>
                                        <p:cTn id="72" dur="166" decel="50000">
                                          <p:stCondLst>
                                            <p:cond delay="1668"/>
                                          </p:stCondLst>
                                        </p:cTn>
                                        <p:tgtEl>
                                          <p:spTgt spid="2">
                                            <p:txEl>
                                              <p:pRg st="4" end="4"/>
                                            </p:txEl>
                                          </p:spTgt>
                                        </p:tgtEl>
                                      </p:cBhvr>
                                      <p:to x="100000" y="100000"/>
                                    </p:animScale>
                                    <p:animScale>
                                      <p:cBhvr>
                                        <p:cTn id="73" dur="26">
                                          <p:stCondLst>
                                            <p:cond delay="1808"/>
                                          </p:stCondLst>
                                        </p:cTn>
                                        <p:tgtEl>
                                          <p:spTgt spid="2">
                                            <p:txEl>
                                              <p:pRg st="4" end="4"/>
                                            </p:txEl>
                                          </p:spTgt>
                                        </p:tgtEl>
                                      </p:cBhvr>
                                      <p:to x="100000" y="95000"/>
                                    </p:animScale>
                                    <p:animScale>
                                      <p:cBhvr>
                                        <p:cTn id="74" dur="166" decel="50000">
                                          <p:stCondLst>
                                            <p:cond delay="1834"/>
                                          </p:stCondLst>
                                        </p:cTn>
                                        <p:tgtEl>
                                          <p:spTgt spid="2">
                                            <p:txEl>
                                              <p:pRg st="4" end="4"/>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2">
                                            <p:txEl>
                                              <p:pRg st="5" end="5"/>
                                            </p:txEl>
                                          </p:spTgt>
                                        </p:tgtEl>
                                        <p:attrNameLst>
                                          <p:attrName>style.visibility</p:attrName>
                                        </p:attrNameLst>
                                      </p:cBhvr>
                                      <p:to>
                                        <p:strVal val="visible"/>
                                      </p:to>
                                    </p:set>
                                    <p:animEffect transition="in" filter="wipe(down)">
                                      <p:cBhvr>
                                        <p:cTn id="79" dur="580">
                                          <p:stCondLst>
                                            <p:cond delay="0"/>
                                          </p:stCondLst>
                                        </p:cTn>
                                        <p:tgtEl>
                                          <p:spTgt spid="2">
                                            <p:txEl>
                                              <p:pRg st="5" end="5"/>
                                            </p:txEl>
                                          </p:spTgt>
                                        </p:tgtEl>
                                      </p:cBhvr>
                                    </p:animEffect>
                                    <p:anim calcmode="lin" valueType="num">
                                      <p:cBhvr>
                                        <p:cTn id="80"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5" end="5"/>
                                            </p:txEl>
                                          </p:spTgt>
                                        </p:tgtEl>
                                      </p:cBhvr>
                                      <p:to x="100000" y="60000"/>
                                    </p:animScale>
                                    <p:animScale>
                                      <p:cBhvr>
                                        <p:cTn id="86" dur="166" decel="50000">
                                          <p:stCondLst>
                                            <p:cond delay="676"/>
                                          </p:stCondLst>
                                        </p:cTn>
                                        <p:tgtEl>
                                          <p:spTgt spid="2">
                                            <p:txEl>
                                              <p:pRg st="5" end="5"/>
                                            </p:txEl>
                                          </p:spTgt>
                                        </p:tgtEl>
                                      </p:cBhvr>
                                      <p:to x="100000" y="100000"/>
                                    </p:animScale>
                                    <p:animScale>
                                      <p:cBhvr>
                                        <p:cTn id="87" dur="26">
                                          <p:stCondLst>
                                            <p:cond delay="1312"/>
                                          </p:stCondLst>
                                        </p:cTn>
                                        <p:tgtEl>
                                          <p:spTgt spid="2">
                                            <p:txEl>
                                              <p:pRg st="5" end="5"/>
                                            </p:txEl>
                                          </p:spTgt>
                                        </p:tgtEl>
                                      </p:cBhvr>
                                      <p:to x="100000" y="80000"/>
                                    </p:animScale>
                                    <p:animScale>
                                      <p:cBhvr>
                                        <p:cTn id="88" dur="166" decel="50000">
                                          <p:stCondLst>
                                            <p:cond delay="1338"/>
                                          </p:stCondLst>
                                        </p:cTn>
                                        <p:tgtEl>
                                          <p:spTgt spid="2">
                                            <p:txEl>
                                              <p:pRg st="5" end="5"/>
                                            </p:txEl>
                                          </p:spTgt>
                                        </p:tgtEl>
                                      </p:cBhvr>
                                      <p:to x="100000" y="100000"/>
                                    </p:animScale>
                                    <p:animScale>
                                      <p:cBhvr>
                                        <p:cTn id="89" dur="26">
                                          <p:stCondLst>
                                            <p:cond delay="1642"/>
                                          </p:stCondLst>
                                        </p:cTn>
                                        <p:tgtEl>
                                          <p:spTgt spid="2">
                                            <p:txEl>
                                              <p:pRg st="5" end="5"/>
                                            </p:txEl>
                                          </p:spTgt>
                                        </p:tgtEl>
                                      </p:cBhvr>
                                      <p:to x="100000" y="90000"/>
                                    </p:animScale>
                                    <p:animScale>
                                      <p:cBhvr>
                                        <p:cTn id="90" dur="166" decel="50000">
                                          <p:stCondLst>
                                            <p:cond delay="1668"/>
                                          </p:stCondLst>
                                        </p:cTn>
                                        <p:tgtEl>
                                          <p:spTgt spid="2">
                                            <p:txEl>
                                              <p:pRg st="5" end="5"/>
                                            </p:txEl>
                                          </p:spTgt>
                                        </p:tgtEl>
                                      </p:cBhvr>
                                      <p:to x="100000" y="100000"/>
                                    </p:animScale>
                                    <p:animScale>
                                      <p:cBhvr>
                                        <p:cTn id="91" dur="26">
                                          <p:stCondLst>
                                            <p:cond delay="1808"/>
                                          </p:stCondLst>
                                        </p:cTn>
                                        <p:tgtEl>
                                          <p:spTgt spid="2">
                                            <p:txEl>
                                              <p:pRg st="5" end="5"/>
                                            </p:txEl>
                                          </p:spTgt>
                                        </p:tgtEl>
                                      </p:cBhvr>
                                      <p:to x="100000" y="95000"/>
                                    </p:animScale>
                                    <p:animScale>
                                      <p:cBhvr>
                                        <p:cTn id="92" dur="166" decel="50000">
                                          <p:stCondLst>
                                            <p:cond delay="1834"/>
                                          </p:stCondLst>
                                        </p:cTn>
                                        <p:tgtEl>
                                          <p:spTgt spid="2">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41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908BB5-753C-DF45-81B6-74BBBAAC3AE0}"/>
              </a:ext>
            </a:extLst>
          </p:cNvPr>
          <p:cNvSpPr txBox="1"/>
          <p:nvPr/>
        </p:nvSpPr>
        <p:spPr>
          <a:xfrm>
            <a:off x="801310" y="670083"/>
            <a:ext cx="10946190" cy="5262979"/>
          </a:xfrm>
          <a:prstGeom prst="rect">
            <a:avLst/>
          </a:prstGeom>
          <a:noFill/>
        </p:spPr>
        <p:txBody>
          <a:bodyPr wrap="square">
            <a:spAutoFit/>
          </a:bodyPr>
          <a:lstStyle/>
          <a:p>
            <a:r>
              <a:rPr lang="en-IE" sz="4800" b="1" i="0">
                <a:solidFill>
                  <a:schemeClr val="bg1"/>
                </a:solidFill>
                <a:effectLst/>
                <a:latin typeface="Helvetica Neue" panose="02000503000000020004" pitchFamily="2"/>
              </a:rPr>
              <a:t>37 A furious squall came up, and the waves broke over the boat, so that it was nearly swamped. 38 Jesus was in the stern, sleeping on a cushion. The disciples woke him and said to him, “Teacher, don’t you care if we drown?”</a:t>
            </a:r>
            <a:endParaRPr lang="en-IE" sz="4800" b="1">
              <a:solidFill>
                <a:schemeClr val="bg1"/>
              </a:solidFill>
              <a:effectLst/>
              <a:latin typeface="Helvetica Neue" panose="02000503000000020004" pitchFamily="2"/>
            </a:endParaRPr>
          </a:p>
        </p:txBody>
      </p:sp>
    </p:spTree>
    <p:extLst>
      <p:ext uri="{BB962C8B-B14F-4D97-AF65-F5344CB8AC3E}">
        <p14:creationId xmlns:p14="http://schemas.microsoft.com/office/powerpoint/2010/main" val="1559693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E4A8330-D0A1-D948-87BA-C5CD1A56D676}"/>
              </a:ext>
            </a:extLst>
          </p:cNvPr>
          <p:cNvSpPr txBox="1"/>
          <p:nvPr/>
        </p:nvSpPr>
        <p:spPr>
          <a:xfrm>
            <a:off x="1224643" y="1305341"/>
            <a:ext cx="10568214" cy="4247317"/>
          </a:xfrm>
          <a:prstGeom prst="rect">
            <a:avLst/>
          </a:prstGeom>
          <a:noFill/>
        </p:spPr>
        <p:txBody>
          <a:bodyPr wrap="square">
            <a:spAutoFit/>
          </a:bodyPr>
          <a:lstStyle/>
          <a:p>
            <a:r>
              <a:rPr lang="en-IE" sz="4500" b="1" i="0">
                <a:solidFill>
                  <a:schemeClr val="bg1"/>
                </a:solidFill>
                <a:effectLst/>
                <a:latin typeface="Helvetica Neue" panose="02000503000000020004" pitchFamily="2"/>
              </a:rPr>
              <a:t>39 He got up, rebuked the wind and said to the waves, “Quiet! Be still!” Then the wind died down and it was completely calm. 40 He said to his disciples, “Why are you so afraid? Do you still have no faith?”</a:t>
            </a:r>
            <a:endParaRPr lang="en-IE" sz="4500" b="1">
              <a:solidFill>
                <a:schemeClr val="bg1"/>
              </a:solidFill>
              <a:effectLst/>
              <a:latin typeface="Helvetica Neue" panose="02000503000000020004" pitchFamily="2"/>
            </a:endParaRPr>
          </a:p>
        </p:txBody>
      </p:sp>
    </p:spTree>
    <p:extLst>
      <p:ext uri="{BB962C8B-B14F-4D97-AF65-F5344CB8AC3E}">
        <p14:creationId xmlns:p14="http://schemas.microsoft.com/office/powerpoint/2010/main" val="2109191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904BAAB-7773-8B4D-A387-ABC010763E74}"/>
              </a:ext>
            </a:extLst>
          </p:cNvPr>
          <p:cNvSpPr txBox="1"/>
          <p:nvPr/>
        </p:nvSpPr>
        <p:spPr>
          <a:xfrm>
            <a:off x="1103690" y="1343814"/>
            <a:ext cx="10477499" cy="4170372"/>
          </a:xfrm>
          <a:prstGeom prst="rect">
            <a:avLst/>
          </a:prstGeom>
          <a:noFill/>
        </p:spPr>
        <p:txBody>
          <a:bodyPr wrap="square">
            <a:spAutoFit/>
          </a:bodyPr>
          <a:lstStyle/>
          <a:p>
            <a:r>
              <a:rPr lang="en-IE" sz="5300" b="1" i="0">
                <a:solidFill>
                  <a:schemeClr val="bg1"/>
                </a:solidFill>
                <a:effectLst/>
                <a:latin typeface="Helvetica Neue" panose="02000503000000020004" pitchFamily="2"/>
              </a:rPr>
              <a:t>41 They were terrified and asked each other, “Who is this? Even the wind and the waves obey him!”</a:t>
            </a:r>
            <a:endParaRPr lang="en-IE" sz="5300" b="1">
              <a:solidFill>
                <a:schemeClr val="bg1"/>
              </a:solidFill>
              <a:effectLst/>
              <a:latin typeface="Helvetica Neue" panose="02000503000000020004" pitchFamily="2"/>
            </a:endParaRPr>
          </a:p>
          <a:p>
            <a:r>
              <a:rPr lang="en-IE" sz="5300" b="1" i="0">
                <a:solidFill>
                  <a:schemeClr val="bg1"/>
                </a:solidFill>
                <a:effectLst/>
                <a:latin typeface="Helvetica Neue" panose="02000503000000020004" pitchFamily="2"/>
              </a:rPr>
              <a:t>Mark 4:35-41 NIV</a:t>
            </a:r>
            <a:endParaRPr lang="en-IE" sz="5300" b="1">
              <a:solidFill>
                <a:schemeClr val="bg1"/>
              </a:solidFill>
              <a:effectLst/>
              <a:latin typeface="Helvetica Neue" panose="02000503000000020004" pitchFamily="2"/>
            </a:endParaRPr>
          </a:p>
        </p:txBody>
      </p:sp>
    </p:spTree>
    <p:extLst>
      <p:ext uri="{BB962C8B-B14F-4D97-AF65-F5344CB8AC3E}">
        <p14:creationId xmlns:p14="http://schemas.microsoft.com/office/powerpoint/2010/main" val="3748498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7A3505E-7BC7-AA46-BB8B-32FA5403CE63}"/>
              </a:ext>
            </a:extLst>
          </p:cNvPr>
          <p:cNvSpPr txBox="1"/>
          <p:nvPr/>
        </p:nvSpPr>
        <p:spPr>
          <a:xfrm>
            <a:off x="766536" y="2127657"/>
            <a:ext cx="10658927" cy="2262158"/>
          </a:xfrm>
          <a:prstGeom prst="rect">
            <a:avLst/>
          </a:prstGeom>
          <a:noFill/>
        </p:spPr>
        <p:txBody>
          <a:bodyPr wrap="square">
            <a:spAutoFit/>
          </a:bodyPr>
          <a:lstStyle/>
          <a:p>
            <a:r>
              <a:rPr lang="en-IE" sz="4700" b="1" i="0">
                <a:solidFill>
                  <a:schemeClr val="bg1"/>
                </a:solidFill>
                <a:effectLst/>
                <a:latin typeface="Helvetica Neue" panose="02000503000000020004" pitchFamily="2"/>
              </a:rPr>
              <a:t>1- Words -  </a:t>
            </a:r>
            <a:endParaRPr lang="en-GB" sz="4700" b="1" i="0">
              <a:solidFill>
                <a:schemeClr val="bg1"/>
              </a:solidFill>
              <a:effectLst/>
              <a:latin typeface="Helvetica Neue" panose="02000503000000020004" pitchFamily="2"/>
            </a:endParaRPr>
          </a:p>
          <a:p>
            <a:r>
              <a:rPr lang="en-GB" sz="4700" b="1">
                <a:solidFill>
                  <a:schemeClr val="bg1"/>
                </a:solidFill>
                <a:latin typeface="Helvetica Neue" panose="02000503000000020004" pitchFamily="2"/>
              </a:rPr>
              <a:t>      Words </a:t>
            </a:r>
            <a:r>
              <a:rPr lang="en-IE" sz="4700" b="1" i="0">
                <a:solidFill>
                  <a:schemeClr val="bg1"/>
                </a:solidFill>
                <a:effectLst/>
                <a:latin typeface="Helvetica Neue" panose="02000503000000020004" pitchFamily="2"/>
              </a:rPr>
              <a:t>can create waves that can cause anxiety in our world. </a:t>
            </a:r>
            <a:endParaRPr lang="en-IE" sz="4700" b="1">
              <a:solidFill>
                <a:schemeClr val="bg1"/>
              </a:solidFill>
              <a:effectLst/>
              <a:latin typeface="Helvetica Neue" panose="02000503000000020004" pitchFamily="2"/>
            </a:endParaRPr>
          </a:p>
        </p:txBody>
      </p:sp>
      <p:pic>
        <p:nvPicPr>
          <p:cNvPr id="4" name="Picture 3">
            <a:extLst>
              <a:ext uri="{FF2B5EF4-FFF2-40B4-BE49-F238E27FC236}">
                <a16:creationId xmlns:a16="http://schemas.microsoft.com/office/drawing/2014/main" id="{8032845B-5FDF-49DC-A408-AAD02200FF6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563280" y="3780215"/>
            <a:ext cx="1221120" cy="1219200"/>
          </a:xfrm>
          <a:prstGeom prst="rect">
            <a:avLst/>
          </a:prstGeom>
        </p:spPr>
      </p:pic>
    </p:spTree>
    <p:extLst>
      <p:ext uri="{BB962C8B-B14F-4D97-AF65-F5344CB8AC3E}">
        <p14:creationId xmlns:p14="http://schemas.microsoft.com/office/powerpoint/2010/main" val="2802926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34858E-4E54-BC4B-A09C-A683BAE6C0DE}"/>
              </a:ext>
            </a:extLst>
          </p:cNvPr>
          <p:cNvSpPr txBox="1"/>
          <p:nvPr/>
        </p:nvSpPr>
        <p:spPr>
          <a:xfrm>
            <a:off x="1270001" y="1211096"/>
            <a:ext cx="10039047" cy="2923877"/>
          </a:xfrm>
          <a:prstGeom prst="rect">
            <a:avLst/>
          </a:prstGeom>
          <a:noFill/>
        </p:spPr>
        <p:txBody>
          <a:bodyPr wrap="square">
            <a:spAutoFit/>
          </a:bodyPr>
          <a:lstStyle/>
          <a:p>
            <a:br>
              <a:rPr lang="en-IE" sz="4600" b="1" i="0">
                <a:solidFill>
                  <a:schemeClr val="bg1"/>
                </a:solidFill>
                <a:effectLst/>
                <a:latin typeface="Helvetica Neue" panose="02000503000000020004" pitchFamily="2"/>
              </a:rPr>
            </a:br>
            <a:endParaRPr lang="en-IE" sz="4600" b="1" i="0">
              <a:solidFill>
                <a:schemeClr val="bg1"/>
              </a:solidFill>
              <a:effectLst/>
              <a:latin typeface="Helvetica Neue" panose="02000503000000020004" pitchFamily="2"/>
            </a:endParaRPr>
          </a:p>
          <a:p>
            <a:r>
              <a:rPr lang="en-IE" sz="4600" b="1" i="0">
                <a:solidFill>
                  <a:schemeClr val="bg1"/>
                </a:solidFill>
                <a:effectLst/>
                <a:latin typeface="Helvetica Neue" panose="02000503000000020004" pitchFamily="2"/>
              </a:rPr>
              <a:t>2 - Approach- </a:t>
            </a:r>
            <a:endParaRPr lang="en-GB" sz="4600" b="1" i="0">
              <a:solidFill>
                <a:schemeClr val="bg1"/>
              </a:solidFill>
              <a:effectLst/>
              <a:latin typeface="Helvetica Neue" panose="02000503000000020004" pitchFamily="2"/>
            </a:endParaRPr>
          </a:p>
          <a:p>
            <a:r>
              <a:rPr lang="en-IE" sz="4600" b="1" i="0">
                <a:solidFill>
                  <a:schemeClr val="bg1"/>
                </a:solidFill>
                <a:effectLst/>
                <a:latin typeface="Helvetica Neue" panose="02000503000000020004" pitchFamily="2"/>
              </a:rPr>
              <a:t> The way you deal of the situation. </a:t>
            </a:r>
            <a:endParaRPr lang="en-IE" sz="4600" b="1">
              <a:solidFill>
                <a:schemeClr val="bg1"/>
              </a:solidFill>
              <a:effectLst/>
              <a:latin typeface="Helvetica Neue" panose="02000503000000020004" pitchFamily="2"/>
            </a:endParaRPr>
          </a:p>
        </p:txBody>
      </p:sp>
    </p:spTree>
    <p:extLst>
      <p:ext uri="{BB962C8B-B14F-4D97-AF65-F5344CB8AC3E}">
        <p14:creationId xmlns:p14="http://schemas.microsoft.com/office/powerpoint/2010/main" val="414405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77A3635-9C0E-4346-8BF7-263C8701F280}"/>
              </a:ext>
            </a:extLst>
          </p:cNvPr>
          <p:cNvSpPr txBox="1"/>
          <p:nvPr/>
        </p:nvSpPr>
        <p:spPr>
          <a:xfrm>
            <a:off x="1617740" y="2087345"/>
            <a:ext cx="9736666" cy="2354491"/>
          </a:xfrm>
          <a:prstGeom prst="rect">
            <a:avLst/>
          </a:prstGeom>
          <a:noFill/>
        </p:spPr>
        <p:txBody>
          <a:bodyPr wrap="square">
            <a:spAutoFit/>
          </a:bodyPr>
          <a:lstStyle/>
          <a:p>
            <a:r>
              <a:rPr lang="en-IE" sz="4900" b="1" i="0">
                <a:solidFill>
                  <a:schemeClr val="bg1"/>
                </a:solidFill>
                <a:effectLst/>
                <a:latin typeface="Helvetica Neue" panose="02000503000000020004" pitchFamily="2"/>
              </a:rPr>
              <a:t>3 - Wrong voices-</a:t>
            </a:r>
            <a:r>
              <a:rPr lang="en-GB" sz="4900" b="1" i="0">
                <a:solidFill>
                  <a:schemeClr val="bg1"/>
                </a:solidFill>
                <a:effectLst/>
                <a:latin typeface="Helvetica Neue" panose="02000503000000020004" pitchFamily="2"/>
              </a:rPr>
              <a:t> </a:t>
            </a:r>
          </a:p>
          <a:p>
            <a:r>
              <a:rPr lang="en-GB" sz="4900" b="1">
                <a:solidFill>
                  <a:schemeClr val="bg1"/>
                </a:solidFill>
                <a:latin typeface="Helvetica Neue" panose="02000503000000020004" pitchFamily="2"/>
              </a:rPr>
              <a:t>W</a:t>
            </a:r>
            <a:r>
              <a:rPr lang="en-GB" sz="4900" b="1" i="0">
                <a:solidFill>
                  <a:schemeClr val="bg1"/>
                </a:solidFill>
                <a:effectLst/>
                <a:latin typeface="Helvetica Neue" panose="02000503000000020004" pitchFamily="2"/>
              </a:rPr>
              <a:t>hat is the first thing you read or listen to when you wake up? </a:t>
            </a:r>
            <a:endParaRPr lang="en-IE" sz="4900" b="1">
              <a:solidFill>
                <a:schemeClr val="bg1"/>
              </a:solidFill>
              <a:effectLst/>
              <a:latin typeface="Helvetica Neue" panose="02000503000000020004" pitchFamily="2"/>
            </a:endParaRPr>
          </a:p>
        </p:txBody>
      </p:sp>
    </p:spTree>
    <p:extLst>
      <p:ext uri="{BB962C8B-B14F-4D97-AF65-F5344CB8AC3E}">
        <p14:creationId xmlns:p14="http://schemas.microsoft.com/office/powerpoint/2010/main" val="3927014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88095D-77BB-F647-80D5-5BC8A16A6796}"/>
              </a:ext>
            </a:extLst>
          </p:cNvPr>
          <p:cNvSpPr txBox="1"/>
          <p:nvPr/>
        </p:nvSpPr>
        <p:spPr>
          <a:xfrm>
            <a:off x="898816" y="1340339"/>
            <a:ext cx="10991548" cy="5355312"/>
          </a:xfrm>
          <a:prstGeom prst="rect">
            <a:avLst/>
          </a:prstGeom>
          <a:noFill/>
        </p:spPr>
        <p:txBody>
          <a:bodyPr wrap="square">
            <a:spAutoFit/>
          </a:bodyPr>
          <a:lstStyle/>
          <a:p>
            <a:r>
              <a:rPr lang="en-IE" sz="3600" b="1" i="0" u="sng">
                <a:solidFill>
                  <a:schemeClr val="bg1"/>
                </a:solidFill>
                <a:effectLst>
                  <a:outerShdw blurRad="38100" dist="38100" dir="2700000" algn="tl">
                    <a:srgbClr val="000000">
                      <a:alpha val="43137"/>
                    </a:srgbClr>
                  </a:outerShdw>
                </a:effectLst>
                <a:latin typeface="Helvetica" pitchFamily="2" charset="0"/>
              </a:rPr>
              <a:t>Dopamine</a:t>
            </a:r>
            <a:r>
              <a:rPr lang="en-IE" sz="3400" b="1" i="0">
                <a:solidFill>
                  <a:schemeClr val="bg1"/>
                </a:solidFill>
                <a:effectLst/>
                <a:latin typeface="Helvetica" pitchFamily="2" charset="0"/>
              </a:rPr>
              <a:t> is a neurochemical created in various parts of the brain and is critical in all sorts of brain functions, including thinking, moving, sleeping, mood, attention, motivation, seeking and reward.</a:t>
            </a:r>
          </a:p>
          <a:p>
            <a:endParaRPr lang="en-IE" sz="3400" b="1">
              <a:solidFill>
                <a:schemeClr val="bg1"/>
              </a:solidFill>
              <a:latin typeface="Helvetica" pitchFamily="2" charset="0"/>
            </a:endParaRPr>
          </a:p>
          <a:p>
            <a:r>
              <a:rPr lang="en-IE" sz="3400" b="1" i="0">
                <a:solidFill>
                  <a:schemeClr val="bg1"/>
                </a:solidFill>
                <a:effectLst/>
                <a:latin typeface="Helvetica" pitchFamily="2" charset="0"/>
              </a:rPr>
              <a:t>Dopamine causes you to want, desire, seek out, and search. It increases your general level of arousal and your goal-directed behaviour</a:t>
            </a:r>
            <a:endParaRPr lang="en-IE" sz="3400" b="1">
              <a:solidFill>
                <a:schemeClr val="bg1"/>
              </a:solidFill>
              <a:effectLst/>
              <a:latin typeface="Helvetica" pitchFamily="2" charset="0"/>
            </a:endParaRPr>
          </a:p>
          <a:p>
            <a:br>
              <a:rPr lang="en-IE" sz="3400" b="1">
                <a:solidFill>
                  <a:schemeClr val="bg1"/>
                </a:solidFill>
                <a:effectLst/>
                <a:latin typeface="Helvetica" pitchFamily="2" charset="0"/>
              </a:rPr>
            </a:br>
            <a:endParaRPr lang="en-IE" sz="3400" b="1">
              <a:solidFill>
                <a:schemeClr val="bg1"/>
              </a:solidFill>
              <a:effectLst/>
              <a:latin typeface="Helvetica" pitchFamily="2" charset="0"/>
            </a:endParaRPr>
          </a:p>
        </p:txBody>
      </p:sp>
    </p:spTree>
    <p:extLst>
      <p:ext uri="{BB962C8B-B14F-4D97-AF65-F5344CB8AC3E}">
        <p14:creationId xmlns:p14="http://schemas.microsoft.com/office/powerpoint/2010/main" val="3711559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0</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Ruan.Racer Peralta dos Santos</dc:creator>
  <cp:lastModifiedBy>Fabiana portella rodrigues</cp:lastModifiedBy>
  <cp:revision>2</cp:revision>
  <dcterms:created xsi:type="dcterms:W3CDTF">2018-12-27T23:09:18Z</dcterms:created>
  <dcterms:modified xsi:type="dcterms:W3CDTF">2019-02-10T21:47:48Z</dcterms:modified>
</cp:coreProperties>
</file>