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4" r:id="rId17"/>
    <p:sldId id="272" r:id="rId18"/>
    <p:sldId id="275" r:id="rId19"/>
    <p:sldId id="273" r:id="rId20"/>
    <p:sldId id="276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63C853E-3842-4594-86A9-051FFAF4D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591CDC5-6B61-4116-B3B5-0FF42B6E6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5B08984-5BEB-422F-A364-2B41E6A516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8F413B1-54E0-4B16-92AB-1CC5C7D64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B5E8B7A-62BC-4AE4-9BDE-3BA4B6AD72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r="3"/>
          <a:stretch/>
        </p:blipFill>
        <p:spPr>
          <a:xfrm>
            <a:off x="0" y="-11666"/>
            <a:ext cx="12191675" cy="685799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95633E59-CFCD-4CB3-AB4B-F13B8BA43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6785" y="4907589"/>
            <a:ext cx="8295215" cy="1452929"/>
          </a:xfrm>
          <a:prstGeom prst="rect">
            <a:avLst/>
          </a:prstGeom>
          <a:solidFill>
            <a:srgbClr val="000001">
              <a:alpha val="7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37585D-F0EE-4CC0-9F8E-8CD329EA1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0512" y="5241371"/>
            <a:ext cx="6835556" cy="95455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solidFill>
                  <a:srgbClr val="FFFFFE"/>
                </a:solidFill>
              </a:rPr>
              <a:t>Who is your Role Model ?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FFB1710-F59A-4B72-91E4-53C2300B70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65509" y="5075836"/>
            <a:ext cx="6832499" cy="0"/>
          </a:xfrm>
          <a:prstGeom prst="line">
            <a:avLst/>
          </a:prstGeom>
          <a:ln w="31750">
            <a:solidFill>
              <a:srgbClr val="FFCA8C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5098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CE580D1-F917-4567-AFB4-99AA9B52A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F5620B8-A2D8-4568-B566-F0453A0D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C7D2BA4-4B7A-4596-8BCC-5CF7154238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977F1E1-2B6F-4BB6-899F-67D8764D83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EC17D08F-2133-44A9-B28C-CB29928FA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CC36881-E309-4C41-8B5B-203AADC15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96F62D-B428-4A98-8941-632993DFF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301" y="1474969"/>
            <a:ext cx="2823919" cy="1868760"/>
          </a:xfrm>
        </p:spPr>
        <p:txBody>
          <a:bodyPr vert="horz" lIns="91440" tIns="45720" rIns="91440" bIns="0" rtlCol="0" anchor="b">
            <a:normAutofit fontScale="90000"/>
          </a:bodyPr>
          <a:lstStyle/>
          <a:p>
            <a:r>
              <a:rPr lang="en-US" sz="3600"/>
              <a:t>Jesus - my Role Model</a:t>
            </a:r>
            <a:br>
              <a:rPr lang="en-US" sz="3600"/>
            </a:br>
            <a:endParaRPr lang="en-US" sz="360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4F2C6A8-7D46-49EA-860B-0F0B020843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9301" y="3528543"/>
            <a:ext cx="282391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ED92372-F778-4E96-9E90-4E63BAF3CA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979389" y="482171"/>
            <a:ext cx="7560115" cy="5149101"/>
            <a:chOff x="7463258" y="583365"/>
            <a:chExt cx="7560115" cy="5181928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EB4EC089-8B60-43F4-9BF5-1F0B0E398E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3258" y="583365"/>
              <a:ext cx="7560115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1C0BAC91-1725-4E5A-92CE-F5A2EB066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76317" y="915807"/>
              <a:ext cx="6928279" cy="4494927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B9F6462-BD96-4477-B4C0-7F88D8A7A3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r="-3" b="41848"/>
          <a:stretch/>
        </p:blipFill>
        <p:spPr>
          <a:xfrm>
            <a:off x="4618374" y="1116345"/>
            <a:ext cx="6282919" cy="386617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4B61EBEC-D0CA-456C-98A6-EDA1AC9FB0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18A71EB-D327-4458-85FB-26336B2BA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4846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7D5E12B-8C91-45CB-B022-9DC4F9300C9B}"/>
              </a:ext>
            </a:extLst>
          </p:cNvPr>
          <p:cNvSpPr/>
          <p:nvPr/>
        </p:nvSpPr>
        <p:spPr>
          <a:xfrm>
            <a:off x="914400" y="1066800"/>
            <a:ext cx="107061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5400">
                <a:solidFill>
                  <a:srgbClr val="212121"/>
                </a:solidFill>
                <a:latin typeface="Helvetica Neue"/>
                <a:ea typeface="Arial Unicode MS"/>
                <a:cs typeface="Arial Unicode MS"/>
              </a:rPr>
              <a:t>“Jesus replied, "Let it be this way for now. It is right for us to do this. It carries out God's holy plan." Then John agreed.”</a:t>
            </a:r>
            <a:endParaRPr lang="en-GB" sz="5400">
              <a:solidFill>
                <a:srgbClr val="000000"/>
              </a:solidFill>
              <a:latin typeface="Helvetica Neue"/>
              <a:ea typeface="Arial Unicode MS"/>
              <a:cs typeface="Arial Unicode MS"/>
            </a:endParaRPr>
          </a:p>
          <a:p>
            <a:r>
              <a:rPr lang="en-US" sz="5400">
                <a:solidFill>
                  <a:srgbClr val="212121"/>
                </a:solidFill>
                <a:latin typeface="Times New Roman" panose="02020603050405020304" pitchFamily="18" charset="0"/>
                <a:ea typeface="Arial Unicode MS"/>
              </a:rPr>
              <a:t>Matthew 3:15 NIRV</a:t>
            </a:r>
            <a:endParaRPr lang="en-GB" sz="5400"/>
          </a:p>
        </p:txBody>
      </p:sp>
    </p:spTree>
    <p:extLst>
      <p:ext uri="{BB962C8B-B14F-4D97-AF65-F5344CB8AC3E}">
        <p14:creationId xmlns:p14="http://schemas.microsoft.com/office/powerpoint/2010/main" val="2128813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FE1AF8C-E837-40E4-96EB-34C51C2CF400}"/>
              </a:ext>
            </a:extLst>
          </p:cNvPr>
          <p:cNvSpPr/>
          <p:nvPr/>
        </p:nvSpPr>
        <p:spPr>
          <a:xfrm>
            <a:off x="685800" y="698500"/>
            <a:ext cx="112014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4400">
                <a:solidFill>
                  <a:srgbClr val="212121"/>
                </a:solidFill>
                <a:latin typeface="Helvetica Neue"/>
                <a:ea typeface="Arial Unicode MS"/>
                <a:cs typeface="Arial Unicode MS"/>
              </a:rPr>
              <a:t>“As soon as Jesus was baptized, he came up out of the water. At that moment heaven was opened. Jesus saw the Spirit of God coming down on him like a dove. A voice from heaven said, "This is my Son, and I love him. I am very pleased with him."”</a:t>
            </a:r>
            <a:endParaRPr lang="en-GB" sz="4400">
              <a:solidFill>
                <a:srgbClr val="000000"/>
              </a:solidFill>
              <a:latin typeface="Helvetica Neue"/>
              <a:ea typeface="Arial Unicode MS"/>
              <a:cs typeface="Arial Unicode MS"/>
            </a:endParaRPr>
          </a:p>
          <a:p>
            <a:pPr>
              <a:spcAft>
                <a:spcPts val="0"/>
              </a:spcAft>
            </a:pPr>
            <a:r>
              <a:rPr lang="en-US" sz="4400">
                <a:solidFill>
                  <a:srgbClr val="212121"/>
                </a:solidFill>
                <a:latin typeface="Helvetica Neue"/>
                <a:ea typeface="Arial Unicode MS"/>
                <a:cs typeface="Arial Unicode MS"/>
              </a:rPr>
              <a:t>Matthew 3:16-17 NIRV</a:t>
            </a:r>
            <a:endParaRPr lang="en-GB" sz="4400">
              <a:solidFill>
                <a:srgbClr val="000000"/>
              </a:solidFill>
              <a:effectLst/>
              <a:latin typeface="Helvetica Neue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1080710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BF31136-79B6-4524-AEA4-D892D759CABB}"/>
              </a:ext>
            </a:extLst>
          </p:cNvPr>
          <p:cNvSpPr/>
          <p:nvPr/>
        </p:nvSpPr>
        <p:spPr>
          <a:xfrm>
            <a:off x="1562100" y="860336"/>
            <a:ext cx="9601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4800">
                <a:solidFill>
                  <a:srgbClr val="212121"/>
                </a:solidFill>
                <a:latin typeface="Helvetica Neue"/>
                <a:ea typeface="Arial Unicode MS"/>
                <a:cs typeface="Arial Unicode MS"/>
              </a:rPr>
              <a:t>“Jesus answered by quoting Deuteronomy: “It takes more than bread to stay alive. It takes a steady stream of words from God’s mouth.”</a:t>
            </a:r>
            <a:endParaRPr lang="en-GB" sz="4800">
              <a:solidFill>
                <a:srgbClr val="000000"/>
              </a:solidFill>
              <a:latin typeface="Helvetica Neue"/>
              <a:ea typeface="Arial Unicode MS"/>
              <a:cs typeface="Arial Unicode MS"/>
            </a:endParaRPr>
          </a:p>
          <a:p>
            <a:pPr>
              <a:spcAft>
                <a:spcPts val="0"/>
              </a:spcAft>
            </a:pPr>
            <a:r>
              <a:rPr lang="en-US" sz="4800">
                <a:solidFill>
                  <a:srgbClr val="212121"/>
                </a:solidFill>
                <a:latin typeface="Helvetica Neue"/>
                <a:ea typeface="Arial Unicode MS"/>
                <a:cs typeface="Arial Unicode MS"/>
              </a:rPr>
              <a:t>Matthew 4:4 MSG</a:t>
            </a:r>
            <a:endParaRPr lang="en-GB" sz="4800">
              <a:solidFill>
                <a:srgbClr val="000000"/>
              </a:solidFill>
              <a:effectLst/>
              <a:latin typeface="Helvetica Neue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29120879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34FDC43-1CB7-48AE-ABE4-72F17D93FEC5}"/>
              </a:ext>
            </a:extLst>
          </p:cNvPr>
          <p:cNvSpPr/>
          <p:nvPr/>
        </p:nvSpPr>
        <p:spPr>
          <a:xfrm>
            <a:off x="996950" y="1288345"/>
            <a:ext cx="101981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4400">
                <a:solidFill>
                  <a:srgbClr val="212121"/>
                </a:solidFill>
                <a:latin typeface="Helvetica Neue"/>
                <a:ea typeface="Arial Unicode MS"/>
                <a:cs typeface="Arial Unicode MS"/>
              </a:rPr>
              <a:t>“When he saw the crowds, he had compassion on them because they were harried and helpless, like sheep without a shepherd.”</a:t>
            </a:r>
            <a:endParaRPr lang="en-GB" sz="4400">
              <a:solidFill>
                <a:srgbClr val="000000"/>
              </a:solidFill>
              <a:latin typeface="Helvetica Neue"/>
              <a:ea typeface="Arial Unicode MS"/>
              <a:cs typeface="Arial Unicode MS"/>
            </a:endParaRPr>
          </a:p>
          <a:p>
            <a:pPr>
              <a:spcAft>
                <a:spcPts val="0"/>
              </a:spcAft>
            </a:pPr>
            <a:r>
              <a:rPr lang="en-US" sz="4400" err="1">
                <a:solidFill>
                  <a:srgbClr val="212121"/>
                </a:solidFill>
                <a:latin typeface="Helvetica Neue"/>
                <a:ea typeface="Arial Unicode MS"/>
                <a:cs typeface="Arial Unicode MS"/>
              </a:rPr>
              <a:t>Mattityahu</a:t>
            </a:r>
            <a:r>
              <a:rPr lang="en-US" sz="4400">
                <a:solidFill>
                  <a:srgbClr val="212121"/>
                </a:solidFill>
                <a:latin typeface="Helvetica Neue"/>
                <a:ea typeface="Arial Unicode MS"/>
                <a:cs typeface="Arial Unicode MS"/>
              </a:rPr>
              <a:t> (Mat) 9:36 CJB</a:t>
            </a:r>
            <a:endParaRPr lang="en-GB" sz="4400">
              <a:solidFill>
                <a:srgbClr val="000000"/>
              </a:solidFill>
              <a:effectLst/>
              <a:latin typeface="Helvetica Neue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21177932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3DB7FE0-C301-487F-9A47-6FBA30C67001}"/>
              </a:ext>
            </a:extLst>
          </p:cNvPr>
          <p:cNvSpPr/>
          <p:nvPr/>
        </p:nvSpPr>
        <p:spPr>
          <a:xfrm>
            <a:off x="431800" y="1229895"/>
            <a:ext cx="117602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4400">
                <a:solidFill>
                  <a:srgbClr val="212121"/>
                </a:solidFill>
                <a:latin typeface="Helvetica Neue"/>
                <a:ea typeface="Arial Unicode MS"/>
                <a:cs typeface="Arial Unicode MS"/>
              </a:rPr>
              <a:t>How can I account for this generation? The people have been like spoiled children whining to their parents, ‘We wanted to skip rope, and you were always too tired; we wanted to talk, but you were always too busy.’  </a:t>
            </a:r>
            <a:endParaRPr lang="en-GB" sz="4400">
              <a:solidFill>
                <a:srgbClr val="000000"/>
              </a:solidFill>
              <a:effectLst/>
              <a:latin typeface="Helvetica Neue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7203048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8B08158-0142-4B31-9498-806AC6A07A97}"/>
              </a:ext>
            </a:extLst>
          </p:cNvPr>
          <p:cNvSpPr/>
          <p:nvPr/>
        </p:nvSpPr>
        <p:spPr>
          <a:xfrm>
            <a:off x="545432" y="889844"/>
            <a:ext cx="112776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4400">
                <a:solidFill>
                  <a:srgbClr val="212121"/>
                </a:solidFill>
                <a:latin typeface="Helvetica Neue"/>
                <a:ea typeface="Arial Unicode MS"/>
                <a:cs typeface="Arial Unicode MS"/>
              </a:rPr>
              <a:t>John came fasting and they called him crazy. I came feasting and they called me a lush, a friend of the riffraff. Opinion polls don’t count for much, do they? </a:t>
            </a:r>
            <a:r>
              <a:rPr lang="en-US" sz="4400" b="1">
                <a:solidFill>
                  <a:srgbClr val="212121"/>
                </a:solidFill>
                <a:latin typeface="Helvetica Neue"/>
                <a:ea typeface="Arial Unicode MS"/>
                <a:cs typeface="Arial Unicode MS"/>
              </a:rPr>
              <a:t>The proof of the pudding is in the eating.”</a:t>
            </a:r>
            <a:endParaRPr lang="en-GB" sz="4400">
              <a:solidFill>
                <a:srgbClr val="000000"/>
              </a:solidFill>
              <a:latin typeface="Helvetica Neue"/>
              <a:ea typeface="Arial Unicode MS"/>
              <a:cs typeface="Arial Unicode MS"/>
            </a:endParaRPr>
          </a:p>
          <a:p>
            <a:pPr lvl="0"/>
            <a:r>
              <a:rPr lang="de-DE" sz="4400">
                <a:solidFill>
                  <a:srgbClr val="212121"/>
                </a:solidFill>
                <a:latin typeface="Helvetica Neue"/>
                <a:ea typeface="Arial Unicode MS"/>
                <a:cs typeface="Arial Unicode MS"/>
              </a:rPr>
              <a:t>Matthew 11:16-19 MSG</a:t>
            </a:r>
            <a:endParaRPr lang="en-GB" sz="4400">
              <a:solidFill>
                <a:srgbClr val="000000"/>
              </a:solidFill>
              <a:latin typeface="Helvetica Neue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36480520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9C616F6-209A-4591-AA28-90580B60E745}"/>
              </a:ext>
            </a:extLst>
          </p:cNvPr>
          <p:cNvSpPr/>
          <p:nvPr/>
        </p:nvSpPr>
        <p:spPr>
          <a:xfrm>
            <a:off x="723900" y="1546728"/>
            <a:ext cx="114681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4000">
                <a:solidFill>
                  <a:srgbClr val="212121"/>
                </a:solidFill>
                <a:latin typeface="Helvetica Neue"/>
                <a:ea typeface="Arial Unicode MS"/>
                <a:cs typeface="Arial Unicode MS"/>
              </a:rPr>
              <a:t>“Jesus resumed talking to the people, but now tenderly. “The Father has given me all these things to do and say. </a:t>
            </a:r>
            <a:r>
              <a:rPr lang="en-US" sz="4000" b="1">
                <a:solidFill>
                  <a:srgbClr val="212121"/>
                </a:solidFill>
                <a:latin typeface="Helvetica Neue"/>
                <a:ea typeface="Arial Unicode MS"/>
                <a:cs typeface="Arial Unicode MS"/>
              </a:rPr>
              <a:t>This is a unique Father-Son operation, coming out of Father and Son intimacies and knowledge</a:t>
            </a:r>
            <a:r>
              <a:rPr lang="en-US" sz="4000">
                <a:solidFill>
                  <a:srgbClr val="212121"/>
                </a:solidFill>
                <a:latin typeface="Helvetica Neue"/>
                <a:ea typeface="Arial Unicode MS"/>
                <a:cs typeface="Arial Unicode MS"/>
              </a:rPr>
              <a:t>. </a:t>
            </a:r>
            <a:endParaRPr lang="en-GB" sz="4000"/>
          </a:p>
        </p:txBody>
      </p:sp>
    </p:spTree>
    <p:extLst>
      <p:ext uri="{BB962C8B-B14F-4D97-AF65-F5344CB8AC3E}">
        <p14:creationId xmlns:p14="http://schemas.microsoft.com/office/powerpoint/2010/main" val="31027231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8BED2D3-0EEA-4C9B-A53E-4F719547A573}"/>
              </a:ext>
            </a:extLst>
          </p:cNvPr>
          <p:cNvSpPr/>
          <p:nvPr/>
        </p:nvSpPr>
        <p:spPr>
          <a:xfrm>
            <a:off x="930442" y="1062024"/>
            <a:ext cx="1033111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4400">
                <a:solidFill>
                  <a:srgbClr val="212121"/>
                </a:solidFill>
                <a:latin typeface="Helvetica Neue"/>
                <a:ea typeface="Arial Unicode MS"/>
                <a:cs typeface="Arial Unicode MS"/>
              </a:rPr>
              <a:t>No one knows the Son the way the Father does, nor the Father the way the Son does. But I’m not keeping it to myself; I’m ready to go over it line by line with anyone willing to listen.”</a:t>
            </a:r>
            <a:endParaRPr lang="en-GB" sz="4400">
              <a:solidFill>
                <a:srgbClr val="000000"/>
              </a:solidFill>
              <a:latin typeface="Helvetica Neue"/>
              <a:ea typeface="Arial Unicode MS"/>
              <a:cs typeface="Arial Unicode MS"/>
            </a:endParaRPr>
          </a:p>
          <a:p>
            <a:pPr lvl="0"/>
            <a:r>
              <a:rPr lang="en-US" sz="4400">
                <a:solidFill>
                  <a:srgbClr val="212121"/>
                </a:solidFill>
                <a:latin typeface="Times New Roman" panose="02020603050405020304" pitchFamily="18" charset="0"/>
                <a:ea typeface="Arial Unicode MS"/>
              </a:rPr>
              <a:t>Matthew 11:25-27 MSG</a:t>
            </a:r>
            <a:endParaRPr lang="en-GB" sz="4400"/>
          </a:p>
        </p:txBody>
      </p:sp>
    </p:spTree>
    <p:extLst>
      <p:ext uri="{BB962C8B-B14F-4D97-AF65-F5344CB8AC3E}">
        <p14:creationId xmlns:p14="http://schemas.microsoft.com/office/powerpoint/2010/main" val="39215719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759ABF-E6D1-4399-9524-2BE72C00F4B9}"/>
              </a:ext>
            </a:extLst>
          </p:cNvPr>
          <p:cNvSpPr/>
          <p:nvPr/>
        </p:nvSpPr>
        <p:spPr>
          <a:xfrm>
            <a:off x="603584" y="1217195"/>
            <a:ext cx="112522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4400">
                <a:solidFill>
                  <a:srgbClr val="212121"/>
                </a:solidFill>
                <a:latin typeface="Helvetica Neue"/>
                <a:ea typeface="Arial Unicode MS"/>
                <a:cs typeface="Arial Unicode MS"/>
              </a:rPr>
              <a:t>“Are you tired? Worn out? Burned out on religion? Come to me. Get away with me and you’ll recover your life. I’ll show you how to take a real rest. Walk with me and work with me—watch how I do it</a:t>
            </a:r>
            <a:endParaRPr lang="en-GB" sz="4400">
              <a:solidFill>
                <a:srgbClr val="000000"/>
              </a:solidFill>
              <a:effectLst/>
              <a:latin typeface="Helvetica Neue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685546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738F172-08B9-4BA5-B753-7D93472C0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900681B-C4FD-40B3-B5BC-C33231614C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EAACD67-2FB5-4530-9B74-8D946F1CE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07DE5115-89C8-4B9C-B0E8-78A15C20C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56085" y="533400"/>
            <a:ext cx="9079832" cy="5077326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A6402E2-72CC-4683-9B83-11265402E5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84605" y="763203"/>
            <a:ext cx="8622792" cy="4617720"/>
          </a:xfrm>
          <a:prstGeom prst="rect">
            <a:avLst/>
          </a:prstGeom>
          <a:gradFill>
            <a:gsLst>
              <a:gs pos="0">
                <a:srgbClr val="DADADA"/>
              </a:gs>
              <a:gs pos="100000">
                <a:srgbClr val="FFFFFE"/>
              </a:gs>
            </a:gsLst>
            <a:lin ang="16200000" scaled="0"/>
          </a:gradFill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75192F7-08ED-4CE5-B678-BD95588C6C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r="1" b="14875"/>
          <a:stretch/>
        </p:blipFill>
        <p:spPr>
          <a:xfrm>
            <a:off x="2269237" y="1247835"/>
            <a:ext cx="7653528" cy="3648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1872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02EC3BF-9BDA-4CDD-9BCB-E2FCCA63E03A}"/>
              </a:ext>
            </a:extLst>
          </p:cNvPr>
          <p:cNvSpPr/>
          <p:nvPr/>
        </p:nvSpPr>
        <p:spPr>
          <a:xfrm>
            <a:off x="465221" y="1353758"/>
            <a:ext cx="1126155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4000">
                <a:solidFill>
                  <a:srgbClr val="212121"/>
                </a:solidFill>
                <a:latin typeface="Helvetica Neue"/>
                <a:ea typeface="Arial Unicode MS"/>
                <a:cs typeface="Arial Unicode MS"/>
              </a:rPr>
              <a:t> </a:t>
            </a:r>
            <a:r>
              <a:rPr lang="en-US" sz="4800" b="1">
                <a:solidFill>
                  <a:srgbClr val="212121"/>
                </a:solidFill>
                <a:latin typeface="Helvetica Neue"/>
                <a:ea typeface="Arial Unicode MS"/>
                <a:cs typeface="Arial Unicode MS"/>
              </a:rPr>
              <a:t>Learn the unforced rhythms of grace.</a:t>
            </a:r>
            <a:r>
              <a:rPr lang="en-US" sz="4800">
                <a:solidFill>
                  <a:srgbClr val="212121"/>
                </a:solidFill>
                <a:latin typeface="Helvetica Neue"/>
                <a:ea typeface="Arial Unicode MS"/>
                <a:cs typeface="Arial Unicode MS"/>
              </a:rPr>
              <a:t> I won’t lay anything heavy or ill-fitting on you. Keep company with me and you’ll learn to live freely and lightly.”</a:t>
            </a:r>
            <a:endParaRPr lang="en-GB" sz="4800">
              <a:solidFill>
                <a:srgbClr val="000000"/>
              </a:solidFill>
              <a:latin typeface="Helvetica Neue"/>
              <a:ea typeface="Arial Unicode MS"/>
              <a:cs typeface="Arial Unicode MS"/>
            </a:endParaRPr>
          </a:p>
          <a:p>
            <a:pPr lvl="0"/>
            <a:r>
              <a:rPr lang="en-US" sz="4800">
                <a:solidFill>
                  <a:srgbClr val="212121"/>
                </a:solidFill>
                <a:latin typeface="Helvetica Neue"/>
                <a:ea typeface="Arial Unicode MS"/>
                <a:cs typeface="Arial Unicode MS"/>
              </a:rPr>
              <a:t>Matthew 11:28-30 MSG</a:t>
            </a:r>
            <a:endParaRPr lang="en-GB" sz="4800">
              <a:solidFill>
                <a:srgbClr val="000000"/>
              </a:solidFill>
              <a:latin typeface="Helvetica Neue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2460133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738F172-08B9-4BA5-B753-7D93472C0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900681B-C4FD-40B3-B5BC-C33231614C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EAACD67-2FB5-4530-9B74-8D946F1CE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07DE5115-89C8-4B9C-B0E8-78A15C20C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56085" y="533400"/>
            <a:ext cx="9079832" cy="5077326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A6402E2-72CC-4683-9B83-11265402E5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84605" y="763203"/>
            <a:ext cx="8622792" cy="4617720"/>
          </a:xfrm>
          <a:prstGeom prst="rect">
            <a:avLst/>
          </a:prstGeom>
          <a:gradFill>
            <a:gsLst>
              <a:gs pos="0">
                <a:srgbClr val="DADADA"/>
              </a:gs>
              <a:gs pos="100000">
                <a:srgbClr val="FFFFFE"/>
              </a:gs>
            </a:gsLst>
            <a:lin ang="16200000" scaled="0"/>
          </a:gradFill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B0A1913-790A-43CB-932A-4F4F3098A5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r="-1" b="17761"/>
          <a:stretch/>
        </p:blipFill>
        <p:spPr>
          <a:xfrm>
            <a:off x="2269237" y="1247835"/>
            <a:ext cx="7653528" cy="3648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854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CE580D1-F917-4567-AFB4-99AA9B52A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F5620B8-A2D8-4568-B566-F0453A0D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C7D2BA4-4B7A-4596-8BCC-5CF7154238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977F1E1-2B6F-4BB6-899F-67D8764D83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4F6621CF-F493-40D5-98AE-24A9D3AD43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8" y="0"/>
            <a:ext cx="12194875" cy="4950268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CA5500-F640-4729-8A63-AE2EA58DB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8896" y="643467"/>
            <a:ext cx="5975956" cy="4127545"/>
          </a:xfrm>
        </p:spPr>
        <p:txBody>
          <a:bodyPr vert="horz" lIns="91440" tIns="45720" rIns="91440" bIns="0" rtlCol="0" anchor="ctr">
            <a:normAutofit/>
          </a:bodyPr>
          <a:lstStyle/>
          <a:p>
            <a:r>
              <a:rPr lang="en-US" sz="4800"/>
              <a:t>Businessmen as a Role model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ADEE02A-D296-42EA-88F5-7803F69CEE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4950269"/>
            <a:ext cx="12191695" cy="19077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283F9B9-EF35-4C83-99F8-FF9001C741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3883" r="4402"/>
          <a:stretch/>
        </p:blipFill>
        <p:spPr>
          <a:xfrm>
            <a:off x="3179" y="-2"/>
            <a:ext cx="4651117" cy="6858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779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738F172-08B9-4BA5-B753-7D93472C0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900681B-C4FD-40B3-B5BC-C33231614C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EAACD67-2FB5-4530-9B74-8D946F1CE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07DE5115-89C8-4B9C-B0E8-78A15C20C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56085" y="533400"/>
            <a:ext cx="9079832" cy="5077326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A6402E2-72CC-4683-9B83-11265402E5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84605" y="763203"/>
            <a:ext cx="8622792" cy="4617720"/>
          </a:xfrm>
          <a:prstGeom prst="rect">
            <a:avLst/>
          </a:prstGeom>
          <a:gradFill>
            <a:gsLst>
              <a:gs pos="0">
                <a:srgbClr val="DADADA"/>
              </a:gs>
              <a:gs pos="100000">
                <a:srgbClr val="FFFFFE"/>
              </a:gs>
            </a:gsLst>
            <a:lin ang="16200000" scaled="0"/>
          </a:gradFill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D186037-84D6-4E93-A342-05BDDD59CE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r="1" b="14875"/>
          <a:stretch/>
        </p:blipFill>
        <p:spPr>
          <a:xfrm>
            <a:off x="2269237" y="1247835"/>
            <a:ext cx="7653528" cy="3648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830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4C75E2B-CACA-478C-B26B-182AF87A18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0FF2874-547C-4D14-9E18-28B19002F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6CF827D-A163-47F7-BD87-34EB4FA7D6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299D9A9-1DA8-433D-A9BC-FB48D93D42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BB09D7A2-7AF4-47EF-AFFF-DD7B285D6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7D37C61-77C0-4FB5-8D20-8E995DBDA3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980751-99D6-4E10-8E6E-A6F371C53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582" y="1474970"/>
            <a:ext cx="3496796" cy="315274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Actors as Role Model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4717C442-118A-41E1-BEDA-5085A9833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32238" y="482170"/>
            <a:ext cx="6104330" cy="5149101"/>
            <a:chOff x="7463259" y="583365"/>
            <a:chExt cx="6104330" cy="5181928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67F41FFC-3419-484D-810A-AD720CD7B2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3259" y="583365"/>
              <a:ext cx="6104330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63191118-AA30-4C30-B6D1-3A7D636BFB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76318" y="915807"/>
              <a:ext cx="5471354" cy="4494927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69A1A09-9AE3-49F5-9623-F2DF040C69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50710" y="1116344"/>
            <a:ext cx="3866172" cy="386617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72DDAF42-061F-484B-92E1-21F5D083F0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11FFE8A-5450-4340-A14D-75506E8FEA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6898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738F172-08B9-4BA5-B753-7D93472C0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900681B-C4FD-40B3-B5BC-C33231614C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EAACD67-2FB5-4530-9B74-8D946F1CE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07DE5115-89C8-4B9C-B0E8-78A15C20C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56085" y="533400"/>
            <a:ext cx="9079832" cy="5077326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A6402E2-72CC-4683-9B83-11265402E5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84605" y="763203"/>
            <a:ext cx="8622792" cy="4617720"/>
          </a:xfrm>
          <a:prstGeom prst="rect">
            <a:avLst/>
          </a:prstGeom>
          <a:gradFill>
            <a:gsLst>
              <a:gs pos="0">
                <a:srgbClr val="DADADA"/>
              </a:gs>
              <a:gs pos="100000">
                <a:srgbClr val="FFFFFE"/>
              </a:gs>
            </a:gsLst>
            <a:lin ang="16200000" scaled="0"/>
          </a:gradFill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3AC39FB-9DEA-4DC3-B2BF-065FCE56E6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1513" r="1" b="25271"/>
          <a:stretch/>
        </p:blipFill>
        <p:spPr>
          <a:xfrm>
            <a:off x="2269237" y="1247835"/>
            <a:ext cx="7653528" cy="3648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973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CE580D1-F917-4567-AFB4-99AA9B52A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F5620B8-A2D8-4568-B566-F0453A0D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C7D2BA4-4B7A-4596-8BCC-5CF7154238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977F1E1-2B6F-4BB6-899F-67D8764D83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EC17D08F-2133-44A9-B28C-CB29928FA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CC36881-E309-4C41-8B5B-203AADC15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303931-FC93-42E2-9A93-7DE128A48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301" y="1474969"/>
            <a:ext cx="2823919" cy="1868760"/>
          </a:xfrm>
        </p:spPr>
        <p:txBody>
          <a:bodyPr vert="horz" lIns="91440" tIns="45720" rIns="91440" bIns="0" rtlCol="0" anchor="b">
            <a:normAutofit/>
          </a:bodyPr>
          <a:lstStyle/>
          <a:p>
            <a:r>
              <a:rPr lang="en-US" sz="3600"/>
              <a:t>Instagram role model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4F2C6A8-7D46-49EA-860B-0F0B020843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9301" y="3528543"/>
            <a:ext cx="282391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ED92372-F778-4E96-9E90-4E63BAF3CA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979389" y="482171"/>
            <a:ext cx="7560115" cy="5149101"/>
            <a:chOff x="7463258" y="583365"/>
            <a:chExt cx="7560115" cy="5181928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EB4EC089-8B60-43F4-9BF5-1F0B0E398E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3258" y="583365"/>
              <a:ext cx="7560115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1C0BAC91-1725-4E5A-92CE-F5A2EB066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76317" y="915807"/>
              <a:ext cx="6928279" cy="4494927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07170DC-2F50-480E-AD65-5C370D58CF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9686" r="9060" b="2"/>
          <a:stretch/>
        </p:blipFill>
        <p:spPr>
          <a:xfrm>
            <a:off x="4618374" y="1116345"/>
            <a:ext cx="6282919" cy="386617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4B61EBEC-D0CA-456C-98A6-EDA1AC9FB0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18A71EB-D327-4458-85FB-26336B2BA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4792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9">
            <a:extLst>
              <a:ext uri="{FF2B5EF4-FFF2-40B4-BE49-F238E27FC236}">
                <a16:creationId xmlns:a16="http://schemas.microsoft.com/office/drawing/2014/main" id="{1CE580D1-F917-4567-AFB4-99AA9B52A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3" name="Picture 11">
            <a:extLst>
              <a:ext uri="{FF2B5EF4-FFF2-40B4-BE49-F238E27FC236}">
                <a16:creationId xmlns:a16="http://schemas.microsoft.com/office/drawing/2014/main" id="{1F5620B8-A2D8-4568-B566-F0453A0D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7" name="Straight Connector 13">
            <a:extLst>
              <a:ext uri="{FF2B5EF4-FFF2-40B4-BE49-F238E27FC236}">
                <a16:creationId xmlns:a16="http://schemas.microsoft.com/office/drawing/2014/main" id="{1C7D2BA4-4B7A-4596-8BCC-5CF7154238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15">
            <a:extLst>
              <a:ext uri="{FF2B5EF4-FFF2-40B4-BE49-F238E27FC236}">
                <a16:creationId xmlns:a16="http://schemas.microsoft.com/office/drawing/2014/main" id="{4977F1E1-2B6F-4BB6-899F-67D8764D83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31" name="Rectangle 17">
            <a:extLst>
              <a:ext uri="{FF2B5EF4-FFF2-40B4-BE49-F238E27FC236}">
                <a16:creationId xmlns:a16="http://schemas.microsoft.com/office/drawing/2014/main" id="{EC17D08F-2133-44A9-B28C-CB29928FA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CC36881-E309-4C41-8B5B-203AADC15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DEF4CE22-EA07-48CB-AD60-CCC13C3E3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301" y="1474969"/>
            <a:ext cx="2823919" cy="1868760"/>
          </a:xfrm>
        </p:spPr>
        <p:txBody>
          <a:bodyPr vert="horz" lIns="91440" tIns="45720" rIns="91440" bIns="0" rtlCol="0" anchor="b">
            <a:normAutofit/>
          </a:bodyPr>
          <a:lstStyle/>
          <a:p>
            <a:r>
              <a:rPr lang="en-US" sz="3600"/>
              <a:t>Parents’ Role Model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4F2C6A8-7D46-49EA-860B-0F0B020843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9301" y="3528543"/>
            <a:ext cx="282391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ED92372-F778-4E96-9E90-4E63BAF3CA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979389" y="482171"/>
            <a:ext cx="7560115" cy="5149101"/>
            <a:chOff x="7463258" y="583365"/>
            <a:chExt cx="7560115" cy="5181928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EB4EC089-8B60-43F4-9BF5-1F0B0E398E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3258" y="583365"/>
              <a:ext cx="7560115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1C0BAC91-1725-4E5A-92CE-F5A2EB066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76317" y="915807"/>
              <a:ext cx="6928279" cy="4494927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19B7C15-C91B-4C2A-A493-4CE25EB2BF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r="-2" b="7812"/>
          <a:stretch/>
        </p:blipFill>
        <p:spPr>
          <a:xfrm>
            <a:off x="4618374" y="1116345"/>
            <a:ext cx="6282919" cy="386617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4B61EBEC-D0CA-456C-98A6-EDA1AC9FB0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18A71EB-D327-4458-85FB-26336B2BA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448228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20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Gallery</vt:lpstr>
      <vt:lpstr>Who is your Role Model ?</vt:lpstr>
      <vt:lpstr>PowerPoint Presentation</vt:lpstr>
      <vt:lpstr>PowerPoint Presentation</vt:lpstr>
      <vt:lpstr>Businessmen as a Role model</vt:lpstr>
      <vt:lpstr>PowerPoint Presentation</vt:lpstr>
      <vt:lpstr>Actors as Role Model</vt:lpstr>
      <vt:lpstr>PowerPoint Presentation</vt:lpstr>
      <vt:lpstr>Instagram role model</vt:lpstr>
      <vt:lpstr>Parents’ Role Model</vt:lpstr>
      <vt:lpstr>Jesus - my Role Model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is your Role Model ?</dc:title>
  <dc:creator>Fabiana portella rodrigues</dc:creator>
  <cp:lastModifiedBy>Fabiana portella rodrigues</cp:lastModifiedBy>
  <cp:revision>2</cp:revision>
  <dcterms:created xsi:type="dcterms:W3CDTF">2019-03-16T17:26:02Z</dcterms:created>
  <dcterms:modified xsi:type="dcterms:W3CDTF">2019-03-17T21:36:39Z</dcterms:modified>
</cp:coreProperties>
</file>